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5"/>
  </p:sldMasterIdLst>
  <p:notesMasterIdLst>
    <p:notesMasterId r:id="rId16"/>
  </p:notesMasterIdLst>
  <p:handoutMasterIdLst>
    <p:handoutMasterId r:id="rId17"/>
  </p:handoutMasterIdLst>
  <p:sldIdLst>
    <p:sldId id="375" r:id="rId6"/>
    <p:sldId id="427" r:id="rId7"/>
    <p:sldId id="367" r:id="rId8"/>
    <p:sldId id="432" r:id="rId9"/>
    <p:sldId id="435" r:id="rId10"/>
    <p:sldId id="437" r:id="rId11"/>
    <p:sldId id="436" r:id="rId12"/>
    <p:sldId id="438" r:id="rId13"/>
    <p:sldId id="439" r:id="rId14"/>
    <p:sldId id="372" r:id="rId15"/>
  </p:sldIdLst>
  <p:sldSz cx="9144000" cy="6858000" type="screen4x3"/>
  <p:notesSz cx="6797675" cy="9928225"/>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45C2CF"/>
    <a:srgbClr val="1E07CB"/>
    <a:srgbClr val="47A4AB"/>
    <a:srgbClr val="FF6600"/>
    <a:srgbClr val="FFFFFF"/>
    <a:srgbClr val="3399FF"/>
    <a:srgbClr val="E5EE6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69C7853C-536D-4A76-A0AE-DD22124D55A5}" styleName="Themed Style 1 - Accent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FABFCF23-3B69-468F-B69F-88F6DE6A72F2}" styleName="Medium Style 1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a:noFill/>
            </a:ln>
          </a:insideV>
        </a:tcBdr>
        <a:fill>
          <a:solidFill>
            <a:schemeClr val="lt1"/>
          </a:solidFill>
        </a:fill>
      </a:tcStyle>
    </a:wholeTbl>
    <a:band1H>
      <a:tcStyle>
        <a:tcBdr/>
        <a:fill>
          <a:solidFill>
            <a:schemeClr val="accent5">
              <a:tint val="20000"/>
            </a:schemeClr>
          </a:solidFill>
        </a:fill>
      </a:tcStyle>
    </a:band1H>
    <a:band1V>
      <a:tcStyle>
        <a:tcBdr/>
        <a:fill>
          <a:solidFill>
            <a:schemeClr val="accent5">
              <a:tint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solidFill>
            <a:schemeClr val="lt1"/>
          </a:solidFill>
        </a:fill>
      </a:tcStyle>
    </a:lastRow>
    <a:firstRow>
      <a:tcTxStyle b="on">
        <a:fontRef idx="minor">
          <a:scrgbClr r="0" g="0" b="0"/>
        </a:fontRef>
        <a:schemeClr val="lt1"/>
      </a:tcTxStyle>
      <a:tcStyle>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800" autoAdjust="0"/>
    <p:restoredTop sz="96115" autoAdjust="0"/>
  </p:normalViewPr>
  <p:slideViewPr>
    <p:cSldViewPr snapToGrid="0">
      <p:cViewPr varScale="1">
        <p:scale>
          <a:sx n="68" d="100"/>
          <a:sy n="68" d="100"/>
        </p:scale>
        <p:origin x="1348" y="5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1.xml"/><Relationship Id="rId15" Type="http://schemas.openxmlformats.org/officeDocument/2006/relationships/slide" Target="slides/slide10.xml"/><Relationship Id="rId10" Type="http://schemas.openxmlformats.org/officeDocument/2006/relationships/slide" Target="slides/slide5.xml"/><Relationship Id="rId19" Type="http://schemas.openxmlformats.org/officeDocument/2006/relationships/viewProps" Target="viewProps.xml"/><Relationship Id="rId4" Type="http://schemas.openxmlformats.org/officeDocument/2006/relationships/customXml" Target="../customXml/item4.xml"/><Relationship Id="rId9" Type="http://schemas.openxmlformats.org/officeDocument/2006/relationships/slide" Target="slides/slide4.xml"/><Relationship Id="rId14" Type="http://schemas.openxmlformats.org/officeDocument/2006/relationships/slide" Target="slides/slide9.xml"/><Relationship Id="rId22" Type="http://schemas.microsoft.com/office/2015/10/relationships/revisionInfo" Target="revisionInfo.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4" name="Rectangle 2"/>
          <p:cNvSpPr>
            <a:spLocks noGrp="1" noChangeArrowheads="1"/>
          </p:cNvSpPr>
          <p:nvPr>
            <p:ph type="hdr" sz="quarter"/>
          </p:nvPr>
        </p:nvSpPr>
        <p:spPr bwMode="auto">
          <a:xfrm>
            <a:off x="0" y="0"/>
            <a:ext cx="2945659" cy="496411"/>
          </a:xfrm>
          <a:prstGeom prst="rect">
            <a:avLst/>
          </a:prstGeom>
          <a:noFill/>
          <a:ln w="9525">
            <a:noFill/>
            <a:miter lim="800000"/>
            <a:headEnd/>
            <a:tailEnd/>
          </a:ln>
        </p:spPr>
        <p:txBody>
          <a:bodyPr vert="horz" wrap="square" lIns="93164" tIns="46583" rIns="93164" bIns="46583" numCol="1" anchor="t" anchorCtr="0" compatLnSpc="1">
            <a:prstTxWarp prst="textNoShape">
              <a:avLst/>
            </a:prstTxWarp>
          </a:bodyPr>
          <a:lstStyle>
            <a:lvl1pPr defTabSz="913980">
              <a:defRPr sz="1200"/>
            </a:lvl1pPr>
          </a:lstStyle>
          <a:p>
            <a:pPr>
              <a:defRPr/>
            </a:pPr>
            <a:endParaRPr lang="en-US" dirty="0"/>
          </a:p>
        </p:txBody>
      </p:sp>
      <p:sp>
        <p:nvSpPr>
          <p:cNvPr id="8195" name="Rectangle 3"/>
          <p:cNvSpPr>
            <a:spLocks noGrp="1" noChangeArrowheads="1"/>
          </p:cNvSpPr>
          <p:nvPr>
            <p:ph type="dt" sz="quarter" idx="1"/>
          </p:nvPr>
        </p:nvSpPr>
        <p:spPr bwMode="auto">
          <a:xfrm>
            <a:off x="3850443" y="0"/>
            <a:ext cx="2945659" cy="496411"/>
          </a:xfrm>
          <a:prstGeom prst="rect">
            <a:avLst/>
          </a:prstGeom>
          <a:noFill/>
          <a:ln w="9525">
            <a:noFill/>
            <a:miter lim="800000"/>
            <a:headEnd/>
            <a:tailEnd/>
          </a:ln>
        </p:spPr>
        <p:txBody>
          <a:bodyPr vert="horz" wrap="square" lIns="93164" tIns="46583" rIns="93164" bIns="46583" numCol="1" anchor="t" anchorCtr="0" compatLnSpc="1">
            <a:prstTxWarp prst="textNoShape">
              <a:avLst/>
            </a:prstTxWarp>
          </a:bodyPr>
          <a:lstStyle>
            <a:lvl1pPr algn="r" defTabSz="913980">
              <a:defRPr sz="1200"/>
            </a:lvl1pPr>
          </a:lstStyle>
          <a:p>
            <a:pPr>
              <a:defRPr/>
            </a:pPr>
            <a:endParaRPr lang="en-US" dirty="0"/>
          </a:p>
        </p:txBody>
      </p:sp>
      <p:sp>
        <p:nvSpPr>
          <p:cNvPr id="8196" name="Rectangle 4"/>
          <p:cNvSpPr>
            <a:spLocks noGrp="1" noChangeArrowheads="1"/>
          </p:cNvSpPr>
          <p:nvPr>
            <p:ph type="ftr" sz="quarter" idx="2"/>
          </p:nvPr>
        </p:nvSpPr>
        <p:spPr bwMode="auto">
          <a:xfrm>
            <a:off x="0" y="9430091"/>
            <a:ext cx="2945659" cy="496411"/>
          </a:xfrm>
          <a:prstGeom prst="rect">
            <a:avLst/>
          </a:prstGeom>
          <a:noFill/>
          <a:ln w="9525">
            <a:noFill/>
            <a:miter lim="800000"/>
            <a:headEnd/>
            <a:tailEnd/>
          </a:ln>
        </p:spPr>
        <p:txBody>
          <a:bodyPr vert="horz" wrap="square" lIns="93164" tIns="46583" rIns="93164" bIns="46583" numCol="1" anchor="b" anchorCtr="0" compatLnSpc="1">
            <a:prstTxWarp prst="textNoShape">
              <a:avLst/>
            </a:prstTxWarp>
          </a:bodyPr>
          <a:lstStyle>
            <a:lvl1pPr defTabSz="913980">
              <a:defRPr sz="1200"/>
            </a:lvl1pPr>
          </a:lstStyle>
          <a:p>
            <a:pPr>
              <a:defRPr/>
            </a:pPr>
            <a:endParaRPr lang="en-US" dirty="0"/>
          </a:p>
        </p:txBody>
      </p:sp>
      <p:sp>
        <p:nvSpPr>
          <p:cNvPr id="8197" name="Rectangle 5"/>
          <p:cNvSpPr>
            <a:spLocks noGrp="1" noChangeArrowheads="1"/>
          </p:cNvSpPr>
          <p:nvPr>
            <p:ph type="sldNum" sz="quarter" idx="3"/>
          </p:nvPr>
        </p:nvSpPr>
        <p:spPr bwMode="auto">
          <a:xfrm>
            <a:off x="3850443" y="9430091"/>
            <a:ext cx="2945659" cy="496411"/>
          </a:xfrm>
          <a:prstGeom prst="rect">
            <a:avLst/>
          </a:prstGeom>
          <a:noFill/>
          <a:ln w="9525">
            <a:noFill/>
            <a:miter lim="800000"/>
            <a:headEnd/>
            <a:tailEnd/>
          </a:ln>
        </p:spPr>
        <p:txBody>
          <a:bodyPr vert="horz" wrap="square" lIns="93164" tIns="46583" rIns="93164" bIns="46583" numCol="1" anchor="b" anchorCtr="0" compatLnSpc="1">
            <a:prstTxWarp prst="textNoShape">
              <a:avLst/>
            </a:prstTxWarp>
          </a:bodyPr>
          <a:lstStyle>
            <a:lvl1pPr algn="r" defTabSz="913980">
              <a:defRPr sz="1200"/>
            </a:lvl1pPr>
          </a:lstStyle>
          <a:p>
            <a:pPr>
              <a:defRPr/>
            </a:pPr>
            <a:fld id="{06FF9B14-A39F-4288-87D5-047E18AE7851}" type="slidenum">
              <a:rPr lang="en-US"/>
              <a:pPr>
                <a:defRPr/>
              </a:pPr>
              <a:t>‹#›</a:t>
            </a:fld>
            <a:endParaRPr lang="en-US" dirty="0"/>
          </a:p>
        </p:txBody>
      </p:sp>
    </p:spTree>
    <p:extLst>
      <p:ext uri="{BB962C8B-B14F-4D97-AF65-F5344CB8AC3E}">
        <p14:creationId xmlns:p14="http://schemas.microsoft.com/office/powerpoint/2010/main" val="320436076"/>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2945659" cy="496411"/>
          </a:xfrm>
          <a:prstGeom prst="rect">
            <a:avLst/>
          </a:prstGeom>
          <a:noFill/>
          <a:ln w="9525">
            <a:noFill/>
            <a:miter lim="800000"/>
            <a:headEnd/>
            <a:tailEnd/>
          </a:ln>
        </p:spPr>
        <p:txBody>
          <a:bodyPr vert="horz" wrap="square" lIns="93164" tIns="46583" rIns="93164" bIns="46583" numCol="1" anchor="t" anchorCtr="0" compatLnSpc="1">
            <a:prstTxWarp prst="textNoShape">
              <a:avLst/>
            </a:prstTxWarp>
          </a:bodyPr>
          <a:lstStyle>
            <a:lvl1pPr defTabSz="913980">
              <a:defRPr sz="1200"/>
            </a:lvl1pPr>
          </a:lstStyle>
          <a:p>
            <a:pPr>
              <a:defRPr/>
            </a:pPr>
            <a:endParaRPr lang="en-US" dirty="0"/>
          </a:p>
        </p:txBody>
      </p:sp>
      <p:sp>
        <p:nvSpPr>
          <p:cNvPr id="3075" name="Rectangle 3"/>
          <p:cNvSpPr>
            <a:spLocks noGrp="1" noChangeArrowheads="1"/>
          </p:cNvSpPr>
          <p:nvPr>
            <p:ph type="dt" idx="1"/>
          </p:nvPr>
        </p:nvSpPr>
        <p:spPr bwMode="auto">
          <a:xfrm>
            <a:off x="3850443" y="0"/>
            <a:ext cx="2945659" cy="496411"/>
          </a:xfrm>
          <a:prstGeom prst="rect">
            <a:avLst/>
          </a:prstGeom>
          <a:noFill/>
          <a:ln w="9525">
            <a:noFill/>
            <a:miter lim="800000"/>
            <a:headEnd/>
            <a:tailEnd/>
          </a:ln>
        </p:spPr>
        <p:txBody>
          <a:bodyPr vert="horz" wrap="square" lIns="93164" tIns="46583" rIns="93164" bIns="46583" numCol="1" anchor="t" anchorCtr="0" compatLnSpc="1">
            <a:prstTxWarp prst="textNoShape">
              <a:avLst/>
            </a:prstTxWarp>
          </a:bodyPr>
          <a:lstStyle>
            <a:lvl1pPr algn="r" defTabSz="913980">
              <a:defRPr sz="1200"/>
            </a:lvl1pPr>
          </a:lstStyle>
          <a:p>
            <a:pPr>
              <a:defRPr/>
            </a:pPr>
            <a:endParaRPr lang="en-US" dirty="0"/>
          </a:p>
        </p:txBody>
      </p:sp>
      <p:sp>
        <p:nvSpPr>
          <p:cNvPr id="13316" name="Rectangle 4"/>
          <p:cNvSpPr>
            <a:spLocks noGrp="1" noRot="1" noChangeAspect="1" noChangeArrowheads="1" noTextEdit="1"/>
          </p:cNvSpPr>
          <p:nvPr>
            <p:ph type="sldImg" idx="2"/>
          </p:nvPr>
        </p:nvSpPr>
        <p:spPr bwMode="auto">
          <a:xfrm>
            <a:off x="917575" y="744538"/>
            <a:ext cx="4962525" cy="3722687"/>
          </a:xfrm>
          <a:prstGeom prst="rect">
            <a:avLst/>
          </a:prstGeom>
          <a:noFill/>
          <a:ln w="9525">
            <a:solidFill>
              <a:srgbClr val="000000"/>
            </a:solidFill>
            <a:miter lim="800000"/>
            <a:headEnd/>
            <a:tailEnd/>
          </a:ln>
        </p:spPr>
      </p:sp>
      <p:sp>
        <p:nvSpPr>
          <p:cNvPr id="3077" name="Rectangle 5"/>
          <p:cNvSpPr>
            <a:spLocks noGrp="1" noChangeArrowheads="1"/>
          </p:cNvSpPr>
          <p:nvPr>
            <p:ph type="body" sz="quarter" idx="3"/>
          </p:nvPr>
        </p:nvSpPr>
        <p:spPr bwMode="auto">
          <a:xfrm>
            <a:off x="679768" y="4715907"/>
            <a:ext cx="5438140" cy="4467701"/>
          </a:xfrm>
          <a:prstGeom prst="rect">
            <a:avLst/>
          </a:prstGeom>
          <a:noFill/>
          <a:ln w="9525">
            <a:noFill/>
            <a:miter lim="800000"/>
            <a:headEnd/>
            <a:tailEnd/>
          </a:ln>
        </p:spPr>
        <p:txBody>
          <a:bodyPr vert="horz" wrap="square" lIns="93164" tIns="46583" rIns="93164" bIns="46583"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3078" name="Rectangle 6"/>
          <p:cNvSpPr>
            <a:spLocks noGrp="1" noChangeArrowheads="1"/>
          </p:cNvSpPr>
          <p:nvPr>
            <p:ph type="ftr" sz="quarter" idx="4"/>
          </p:nvPr>
        </p:nvSpPr>
        <p:spPr bwMode="auto">
          <a:xfrm>
            <a:off x="0" y="9430091"/>
            <a:ext cx="2945659" cy="496411"/>
          </a:xfrm>
          <a:prstGeom prst="rect">
            <a:avLst/>
          </a:prstGeom>
          <a:noFill/>
          <a:ln w="9525">
            <a:noFill/>
            <a:miter lim="800000"/>
            <a:headEnd/>
            <a:tailEnd/>
          </a:ln>
        </p:spPr>
        <p:txBody>
          <a:bodyPr vert="horz" wrap="square" lIns="93164" tIns="46583" rIns="93164" bIns="46583" numCol="1" anchor="b" anchorCtr="0" compatLnSpc="1">
            <a:prstTxWarp prst="textNoShape">
              <a:avLst/>
            </a:prstTxWarp>
          </a:bodyPr>
          <a:lstStyle>
            <a:lvl1pPr defTabSz="913980">
              <a:defRPr sz="1200"/>
            </a:lvl1pPr>
          </a:lstStyle>
          <a:p>
            <a:pPr>
              <a:defRPr/>
            </a:pPr>
            <a:endParaRPr lang="en-US" dirty="0"/>
          </a:p>
        </p:txBody>
      </p:sp>
      <p:sp>
        <p:nvSpPr>
          <p:cNvPr id="3079" name="Rectangle 7"/>
          <p:cNvSpPr>
            <a:spLocks noGrp="1" noChangeArrowheads="1"/>
          </p:cNvSpPr>
          <p:nvPr>
            <p:ph type="sldNum" sz="quarter" idx="5"/>
          </p:nvPr>
        </p:nvSpPr>
        <p:spPr bwMode="auto">
          <a:xfrm>
            <a:off x="3850443" y="9430091"/>
            <a:ext cx="2945659" cy="496411"/>
          </a:xfrm>
          <a:prstGeom prst="rect">
            <a:avLst/>
          </a:prstGeom>
          <a:noFill/>
          <a:ln w="9525">
            <a:noFill/>
            <a:miter lim="800000"/>
            <a:headEnd/>
            <a:tailEnd/>
          </a:ln>
        </p:spPr>
        <p:txBody>
          <a:bodyPr vert="horz" wrap="square" lIns="93164" tIns="46583" rIns="93164" bIns="46583" numCol="1" anchor="b" anchorCtr="0" compatLnSpc="1">
            <a:prstTxWarp prst="textNoShape">
              <a:avLst/>
            </a:prstTxWarp>
          </a:bodyPr>
          <a:lstStyle>
            <a:lvl1pPr algn="r" defTabSz="913980">
              <a:defRPr sz="1200"/>
            </a:lvl1pPr>
          </a:lstStyle>
          <a:p>
            <a:pPr>
              <a:defRPr/>
            </a:pPr>
            <a:fld id="{9EE4BB76-D04E-4EA7-966A-C9DC2FFEF2A3}" type="slidenum">
              <a:rPr lang="en-US"/>
              <a:pPr>
                <a:defRPr/>
              </a:pPr>
              <a:t>‹#›</a:t>
            </a:fld>
            <a:endParaRPr lang="en-US" dirty="0"/>
          </a:p>
        </p:txBody>
      </p:sp>
    </p:spTree>
    <p:extLst>
      <p:ext uri="{BB962C8B-B14F-4D97-AF65-F5344CB8AC3E}">
        <p14:creationId xmlns:p14="http://schemas.microsoft.com/office/powerpoint/2010/main" val="89230956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EE4BB76-D04E-4EA7-966A-C9DC2FFEF2A3}" type="slidenum">
              <a:rPr lang="en-US" smtClean="0"/>
              <a:pPr>
                <a:defRPr/>
              </a:pPr>
              <a:t>3</a:t>
            </a:fld>
            <a:endParaRPr lang="en-US" dirty="0"/>
          </a:p>
        </p:txBody>
      </p:sp>
    </p:spTree>
    <p:extLst>
      <p:ext uri="{BB962C8B-B14F-4D97-AF65-F5344CB8AC3E}">
        <p14:creationId xmlns:p14="http://schemas.microsoft.com/office/powerpoint/2010/main" val="13473498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EE4BB76-D04E-4EA7-966A-C9DC2FFEF2A3}" type="slidenum">
              <a:rPr lang="en-US" smtClean="0"/>
              <a:pPr>
                <a:defRPr/>
              </a:pPr>
              <a:t>4</a:t>
            </a:fld>
            <a:endParaRPr lang="en-US" dirty="0"/>
          </a:p>
        </p:txBody>
      </p:sp>
    </p:spTree>
    <p:extLst>
      <p:ext uri="{BB962C8B-B14F-4D97-AF65-F5344CB8AC3E}">
        <p14:creationId xmlns:p14="http://schemas.microsoft.com/office/powerpoint/2010/main" val="197670718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EE4BB76-D04E-4EA7-966A-C9DC2FFEF2A3}" type="slidenum">
              <a:rPr lang="en-US" smtClean="0"/>
              <a:pPr>
                <a:defRPr/>
              </a:pPr>
              <a:t>5</a:t>
            </a:fld>
            <a:endParaRPr lang="en-US" dirty="0"/>
          </a:p>
        </p:txBody>
      </p:sp>
    </p:spTree>
    <p:extLst>
      <p:ext uri="{BB962C8B-B14F-4D97-AF65-F5344CB8AC3E}">
        <p14:creationId xmlns:p14="http://schemas.microsoft.com/office/powerpoint/2010/main" val="377892052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EE4BB76-D04E-4EA7-966A-C9DC2FFEF2A3}" type="slidenum">
              <a:rPr lang="en-US" smtClean="0"/>
              <a:pPr>
                <a:defRPr/>
              </a:pPr>
              <a:t>6</a:t>
            </a:fld>
            <a:endParaRPr lang="en-US" dirty="0"/>
          </a:p>
        </p:txBody>
      </p:sp>
    </p:spTree>
    <p:extLst>
      <p:ext uri="{BB962C8B-B14F-4D97-AF65-F5344CB8AC3E}">
        <p14:creationId xmlns:p14="http://schemas.microsoft.com/office/powerpoint/2010/main" val="11212710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EE4BB76-D04E-4EA7-966A-C9DC2FFEF2A3}" type="slidenum">
              <a:rPr lang="en-US" smtClean="0"/>
              <a:pPr>
                <a:defRPr/>
              </a:pPr>
              <a:t>7</a:t>
            </a:fld>
            <a:endParaRPr lang="en-US" dirty="0"/>
          </a:p>
        </p:txBody>
      </p:sp>
    </p:spTree>
    <p:extLst>
      <p:ext uri="{BB962C8B-B14F-4D97-AF65-F5344CB8AC3E}">
        <p14:creationId xmlns:p14="http://schemas.microsoft.com/office/powerpoint/2010/main" val="315523531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9EE4BB76-D04E-4EA7-966A-C9DC2FFEF2A3}" type="slidenum">
              <a:rPr lang="en-US" smtClean="0"/>
              <a:pPr>
                <a:defRPr/>
              </a:pPr>
              <a:t>8</a:t>
            </a:fld>
            <a:endParaRPr lang="en-US" dirty="0"/>
          </a:p>
        </p:txBody>
      </p:sp>
    </p:spTree>
    <p:extLst>
      <p:ext uri="{BB962C8B-B14F-4D97-AF65-F5344CB8AC3E}">
        <p14:creationId xmlns:p14="http://schemas.microsoft.com/office/powerpoint/2010/main" val="4050991561"/>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hyperlink" Target="http://beta.undp.org/" TargetMode="External"/><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2.png"/></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4" name="Picture 7"/>
          <p:cNvPicPr>
            <a:picLocks noChangeAspect="1" noChangeArrowheads="1"/>
          </p:cNvPicPr>
          <p:nvPr userDrawn="1"/>
        </p:nvPicPr>
        <p:blipFill>
          <a:blip r:embed="rId2" cstate="print"/>
          <a:srcRect/>
          <a:stretch>
            <a:fillRect/>
          </a:stretch>
        </p:blipFill>
        <p:spPr bwMode="auto">
          <a:xfrm>
            <a:off x="0" y="-1588"/>
            <a:ext cx="9142413" cy="862013"/>
          </a:xfrm>
          <a:prstGeom prst="rect">
            <a:avLst/>
          </a:prstGeom>
          <a:noFill/>
          <a:ln w="9525">
            <a:noFill/>
            <a:miter lim="800000"/>
            <a:headEnd/>
            <a:tailEnd/>
          </a:ln>
        </p:spPr>
      </p:pic>
      <p:sp>
        <p:nvSpPr>
          <p:cNvPr id="5" name="Line 8"/>
          <p:cNvSpPr>
            <a:spLocks noChangeShapeType="1"/>
          </p:cNvSpPr>
          <p:nvPr userDrawn="1"/>
        </p:nvSpPr>
        <p:spPr bwMode="auto">
          <a:xfrm>
            <a:off x="0" y="836613"/>
            <a:ext cx="9144000" cy="0"/>
          </a:xfrm>
          <a:prstGeom prst="line">
            <a:avLst/>
          </a:prstGeom>
          <a:noFill/>
          <a:ln w="57150">
            <a:solidFill>
              <a:srgbClr val="FF9900"/>
            </a:solidFill>
            <a:round/>
            <a:headEnd/>
            <a:tailEnd/>
          </a:ln>
          <a:effectLst/>
        </p:spPr>
        <p:txBody>
          <a:bodyPr wrap="none" anchor="ctr"/>
          <a:lstStyle/>
          <a:p>
            <a:pPr algn="ctr">
              <a:defRPr/>
            </a:pPr>
            <a:endParaRPr lang="en-US" dirty="0"/>
          </a:p>
        </p:txBody>
      </p:sp>
      <p:sp>
        <p:nvSpPr>
          <p:cNvPr id="6" name="Line 9"/>
          <p:cNvSpPr>
            <a:spLocks noChangeShapeType="1"/>
          </p:cNvSpPr>
          <p:nvPr userDrawn="1"/>
        </p:nvSpPr>
        <p:spPr bwMode="auto">
          <a:xfrm>
            <a:off x="1547813" y="4581525"/>
            <a:ext cx="6048375" cy="0"/>
          </a:xfrm>
          <a:prstGeom prst="line">
            <a:avLst/>
          </a:prstGeom>
          <a:noFill/>
          <a:ln w="38100">
            <a:solidFill>
              <a:srgbClr val="FF9900"/>
            </a:solidFill>
            <a:round/>
            <a:headEnd/>
            <a:tailEnd/>
          </a:ln>
          <a:effectLst/>
        </p:spPr>
        <p:txBody>
          <a:bodyPr wrap="none" anchor="ctr"/>
          <a:lstStyle/>
          <a:p>
            <a:pPr algn="ctr">
              <a:defRPr/>
            </a:pPr>
            <a:endParaRPr lang="en-US" dirty="0"/>
          </a:p>
        </p:txBody>
      </p:sp>
      <p:pic>
        <p:nvPicPr>
          <p:cNvPr id="7" name="Picture 10" descr="UNDP">
            <a:hlinkClick r:id="rId3"/>
          </p:cNvPr>
          <p:cNvPicPr>
            <a:picLocks noChangeAspect="1" noChangeArrowheads="1"/>
          </p:cNvPicPr>
          <p:nvPr userDrawn="1"/>
        </p:nvPicPr>
        <p:blipFill>
          <a:blip r:embed="rId4" cstate="print"/>
          <a:srcRect/>
          <a:stretch>
            <a:fillRect/>
          </a:stretch>
        </p:blipFill>
        <p:spPr bwMode="auto">
          <a:xfrm>
            <a:off x="8729663" y="0"/>
            <a:ext cx="400050" cy="800100"/>
          </a:xfrm>
          <a:prstGeom prst="rect">
            <a:avLst/>
          </a:prstGeom>
          <a:noFill/>
          <a:ln w="9525">
            <a:noFill/>
            <a:miter lim="800000"/>
            <a:headEnd/>
            <a:tailEnd/>
          </a:ln>
        </p:spPr>
      </p:pic>
      <p:sp>
        <p:nvSpPr>
          <p:cNvPr id="5122" name="Rectangle 2"/>
          <p:cNvSpPr>
            <a:spLocks noGrp="1" noChangeArrowheads="1"/>
          </p:cNvSpPr>
          <p:nvPr>
            <p:ph type="ctrTitle"/>
          </p:nvPr>
        </p:nvSpPr>
        <p:spPr>
          <a:xfrm>
            <a:off x="685800" y="2130425"/>
            <a:ext cx="7772400" cy="1470025"/>
          </a:xfrm>
        </p:spPr>
        <p:txBody>
          <a:bodyPr/>
          <a:lstStyle>
            <a:lvl1pPr algn="ctr">
              <a:defRPr>
                <a:solidFill>
                  <a:schemeClr val="tx1"/>
                </a:solidFill>
              </a:defRPr>
            </a:lvl1pPr>
          </a:lstStyle>
          <a:p>
            <a:r>
              <a:rPr lang="en-US"/>
              <a:t>Click to edit Master title style</a:t>
            </a:r>
          </a:p>
        </p:txBody>
      </p:sp>
      <p:sp>
        <p:nvSpPr>
          <p:cNvPr id="5123" name="Rectangle 3"/>
          <p:cNvSpPr>
            <a:spLocks noGrp="1" noChangeArrowheads="1"/>
          </p:cNvSpPr>
          <p:nvPr>
            <p:ph type="subTitle" idx="1"/>
          </p:nvPr>
        </p:nvSpPr>
        <p:spPr>
          <a:xfrm>
            <a:off x="1371600" y="4876800"/>
            <a:ext cx="6400800" cy="762000"/>
          </a:xfrm>
        </p:spPr>
        <p:txBody>
          <a:bodyPr/>
          <a:lstStyle>
            <a:lvl1pPr marL="0" indent="0" algn="ctr">
              <a:buFontTx/>
              <a:buNone/>
              <a:defRPr sz="2800"/>
            </a:lvl1pPr>
          </a:lstStyle>
          <a:p>
            <a:r>
              <a:rPr lang="en-US"/>
              <a:t>Click to edit Master subtitle style</a:t>
            </a:r>
          </a:p>
        </p:txBody>
      </p:sp>
      <p:sp>
        <p:nvSpPr>
          <p:cNvPr id="8" name="Rectangle 4"/>
          <p:cNvSpPr>
            <a:spLocks noGrp="1" noChangeArrowheads="1"/>
          </p:cNvSpPr>
          <p:nvPr>
            <p:ph type="dt" sz="half" idx="10"/>
          </p:nvPr>
        </p:nvSpPr>
        <p:spPr/>
        <p:txBody>
          <a:bodyPr/>
          <a:lstStyle>
            <a:lvl1pPr>
              <a:defRPr/>
            </a:lvl1pPr>
          </a:lstStyle>
          <a:p>
            <a:pPr>
              <a:defRPr/>
            </a:pPr>
            <a:endParaRPr lang="en-US" dirty="0"/>
          </a:p>
        </p:txBody>
      </p:sp>
      <p:sp>
        <p:nvSpPr>
          <p:cNvPr id="9" name="Rectangle 5"/>
          <p:cNvSpPr>
            <a:spLocks noGrp="1" noChangeArrowheads="1"/>
          </p:cNvSpPr>
          <p:nvPr>
            <p:ph type="ftr" sz="quarter" idx="11"/>
          </p:nvPr>
        </p:nvSpPr>
        <p:spPr/>
        <p:txBody>
          <a:bodyPr/>
          <a:lstStyle>
            <a:lvl1pPr>
              <a:defRPr/>
            </a:lvl1pPr>
          </a:lstStyle>
          <a:p>
            <a:pPr>
              <a:defRPr/>
            </a:pPr>
            <a:endParaRPr lang="en-US" dirty="0"/>
          </a:p>
        </p:txBody>
      </p:sp>
      <p:sp>
        <p:nvSpPr>
          <p:cNvPr id="10" name="Rectangle 6"/>
          <p:cNvSpPr>
            <a:spLocks noGrp="1" noChangeArrowheads="1"/>
          </p:cNvSpPr>
          <p:nvPr>
            <p:ph type="sldNum" sz="quarter" idx="12"/>
          </p:nvPr>
        </p:nvSpPr>
        <p:spPr/>
        <p:txBody>
          <a:bodyPr/>
          <a:lstStyle>
            <a:lvl1pPr>
              <a:defRPr/>
            </a:lvl1pPr>
          </a:lstStyle>
          <a:p>
            <a:pPr>
              <a:defRPr/>
            </a:pPr>
            <a:fld id="{0304EF30-95BC-4DE3-AD8C-5004C954F316}" type="slidenum">
              <a:rPr lang="en-US"/>
              <a:pPr>
                <a:defRPr/>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19B6FBF3-E1A7-4CA5-B884-D394D06690E2}" type="slidenum">
              <a:rPr lang="en-US"/>
              <a:pPr>
                <a:defRPr/>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34150" y="76200"/>
            <a:ext cx="2152650" cy="6049963"/>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76200" y="76200"/>
            <a:ext cx="6305550" cy="604996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2C9B3D5D-D632-4544-A4D0-4708B0CC499E}" type="slidenum">
              <a:rPr lang="en-US"/>
              <a:pPr>
                <a:defRPr/>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6125C7EF-F9BB-4FAE-BA04-7B27300B7F4B}" type="slidenum">
              <a:rPr lang="en-US"/>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9E609955-0C07-4601-A24C-E9B656DA008A}" type="slidenum">
              <a:rPr lang="en-US"/>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7" name="Rectangle 6"/>
          <p:cNvSpPr>
            <a:spLocks noGrp="1" noChangeArrowheads="1"/>
          </p:cNvSpPr>
          <p:nvPr>
            <p:ph type="sldNum" sz="quarter" idx="12"/>
          </p:nvPr>
        </p:nvSpPr>
        <p:spPr>
          <a:ln/>
        </p:spPr>
        <p:txBody>
          <a:bodyPr/>
          <a:lstStyle>
            <a:lvl1pPr>
              <a:defRPr/>
            </a:lvl1pPr>
          </a:lstStyle>
          <a:p>
            <a:pPr>
              <a:defRPr/>
            </a:pPr>
            <a:fld id="{9D99A222-7F14-4C9F-B09C-606034DBC453}" type="slidenum">
              <a:rPr lang="en-US"/>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dirty="0"/>
          </a:p>
        </p:txBody>
      </p:sp>
      <p:sp>
        <p:nvSpPr>
          <p:cNvPr id="8"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9" name="Rectangle 6"/>
          <p:cNvSpPr>
            <a:spLocks noGrp="1" noChangeArrowheads="1"/>
          </p:cNvSpPr>
          <p:nvPr>
            <p:ph type="sldNum" sz="quarter" idx="12"/>
          </p:nvPr>
        </p:nvSpPr>
        <p:spPr>
          <a:ln/>
        </p:spPr>
        <p:txBody>
          <a:bodyPr/>
          <a:lstStyle>
            <a:lvl1pPr>
              <a:defRPr/>
            </a:lvl1pPr>
          </a:lstStyle>
          <a:p>
            <a:pPr>
              <a:defRPr/>
            </a:pPr>
            <a:fld id="{A80CF307-8AAB-4FB4-B119-F9972262249F}"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dirty="0"/>
          </a:p>
        </p:txBody>
      </p:sp>
      <p:sp>
        <p:nvSpPr>
          <p:cNvPr id="4"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5" name="Rectangle 6"/>
          <p:cNvSpPr>
            <a:spLocks noGrp="1" noChangeArrowheads="1"/>
          </p:cNvSpPr>
          <p:nvPr>
            <p:ph type="sldNum" sz="quarter" idx="12"/>
          </p:nvPr>
        </p:nvSpPr>
        <p:spPr>
          <a:ln/>
        </p:spPr>
        <p:txBody>
          <a:bodyPr/>
          <a:lstStyle>
            <a:lvl1pPr>
              <a:defRPr/>
            </a:lvl1pPr>
          </a:lstStyle>
          <a:p>
            <a:pPr>
              <a:defRPr/>
            </a:pPr>
            <a:fld id="{9593B086-8B71-43A5-9623-663A9EEC503C}" type="slidenum">
              <a:rPr lang="en-US"/>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dirty="0"/>
          </a:p>
        </p:txBody>
      </p:sp>
      <p:sp>
        <p:nvSpPr>
          <p:cNvPr id="3"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4" name="Rectangle 6"/>
          <p:cNvSpPr>
            <a:spLocks noGrp="1" noChangeArrowheads="1"/>
          </p:cNvSpPr>
          <p:nvPr>
            <p:ph type="sldNum" sz="quarter" idx="12"/>
          </p:nvPr>
        </p:nvSpPr>
        <p:spPr>
          <a:ln/>
        </p:spPr>
        <p:txBody>
          <a:bodyPr/>
          <a:lstStyle>
            <a:lvl1pPr>
              <a:defRPr/>
            </a:lvl1pPr>
          </a:lstStyle>
          <a:p>
            <a:pPr>
              <a:defRPr/>
            </a:pPr>
            <a:fld id="{5D4E40B2-5922-4B4A-A559-56965A5C8CC6}" type="slidenum">
              <a:rPr lang="en-US"/>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7" name="Rectangle 6"/>
          <p:cNvSpPr>
            <a:spLocks noGrp="1" noChangeArrowheads="1"/>
          </p:cNvSpPr>
          <p:nvPr>
            <p:ph type="sldNum" sz="quarter" idx="12"/>
          </p:nvPr>
        </p:nvSpPr>
        <p:spPr>
          <a:ln/>
        </p:spPr>
        <p:txBody>
          <a:bodyPr/>
          <a:lstStyle>
            <a:lvl1pPr>
              <a:defRPr/>
            </a:lvl1pPr>
          </a:lstStyle>
          <a:p>
            <a:pPr>
              <a:defRPr/>
            </a:pPr>
            <a:fld id="{DDB15BD6-E31E-4B5F-B315-2313F3B9788D}" type="slidenum">
              <a:rPr lang="en-US"/>
              <a:pPr>
                <a:defRPr/>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dirty="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7" name="Rectangle 6"/>
          <p:cNvSpPr>
            <a:spLocks noGrp="1" noChangeArrowheads="1"/>
          </p:cNvSpPr>
          <p:nvPr>
            <p:ph type="sldNum" sz="quarter" idx="12"/>
          </p:nvPr>
        </p:nvSpPr>
        <p:spPr>
          <a:ln/>
        </p:spPr>
        <p:txBody>
          <a:bodyPr/>
          <a:lstStyle>
            <a:lvl1pPr>
              <a:defRPr/>
            </a:lvl1pPr>
          </a:lstStyle>
          <a:p>
            <a:pPr>
              <a:defRPr/>
            </a:pPr>
            <a:fld id="{467BCE1B-8DA4-440C-B929-58816595D3AA}" type="slidenum">
              <a:rPr lang="en-US"/>
              <a:pPr>
                <a:defRPr/>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pic>
        <p:nvPicPr>
          <p:cNvPr id="1026" name="Picture 9"/>
          <p:cNvPicPr>
            <a:picLocks noChangeAspect="1" noChangeArrowheads="1"/>
          </p:cNvPicPr>
          <p:nvPr/>
        </p:nvPicPr>
        <p:blipFill>
          <a:blip r:embed="rId13" cstate="print"/>
          <a:srcRect/>
          <a:stretch>
            <a:fillRect/>
          </a:stretch>
        </p:blipFill>
        <p:spPr bwMode="auto">
          <a:xfrm>
            <a:off x="0" y="-1588"/>
            <a:ext cx="9142413" cy="862013"/>
          </a:xfrm>
          <a:prstGeom prst="rect">
            <a:avLst/>
          </a:prstGeom>
          <a:noFill/>
          <a:ln w="9525">
            <a:noFill/>
            <a:miter lim="800000"/>
            <a:headEnd/>
            <a:tailEnd/>
          </a:ln>
        </p:spPr>
      </p:pic>
      <p:sp>
        <p:nvSpPr>
          <p:cNvPr id="1034" name="Line 10"/>
          <p:cNvSpPr>
            <a:spLocks noChangeShapeType="1"/>
          </p:cNvSpPr>
          <p:nvPr/>
        </p:nvSpPr>
        <p:spPr bwMode="auto">
          <a:xfrm>
            <a:off x="0" y="836613"/>
            <a:ext cx="9144000" cy="0"/>
          </a:xfrm>
          <a:prstGeom prst="line">
            <a:avLst/>
          </a:prstGeom>
          <a:noFill/>
          <a:ln w="57150">
            <a:solidFill>
              <a:srgbClr val="FF9900"/>
            </a:solidFill>
            <a:round/>
            <a:headEnd/>
            <a:tailEnd/>
          </a:ln>
          <a:effectLst/>
        </p:spPr>
        <p:txBody>
          <a:bodyPr wrap="none" anchor="ctr"/>
          <a:lstStyle/>
          <a:p>
            <a:pPr algn="ctr">
              <a:defRPr/>
            </a:pPr>
            <a:endParaRPr lang="en-US" dirty="0"/>
          </a:p>
        </p:txBody>
      </p:sp>
      <p:sp>
        <p:nvSpPr>
          <p:cNvPr id="1028" name="Rectangle 2"/>
          <p:cNvSpPr>
            <a:spLocks noGrp="1" noChangeArrowheads="1"/>
          </p:cNvSpPr>
          <p:nvPr>
            <p:ph type="title"/>
          </p:nvPr>
        </p:nvSpPr>
        <p:spPr bwMode="auto">
          <a:xfrm>
            <a:off x="76200" y="76200"/>
            <a:ext cx="8229600" cy="762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9"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2"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400">
                <a:latin typeface="+mn-lt"/>
              </a:defRPr>
            </a:lvl1pPr>
          </a:lstStyle>
          <a:p>
            <a:pPr>
              <a:defRPr/>
            </a:pPr>
            <a:endParaRPr lang="en-US" dirty="0"/>
          </a:p>
        </p:txBody>
      </p:sp>
      <p:sp>
        <p:nvSpPr>
          <p:cNvPr id="3"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atin typeface="+mn-lt"/>
              </a:defRPr>
            </a:lvl1pPr>
          </a:lstStyle>
          <a:p>
            <a:pPr>
              <a:defRPr/>
            </a:pPr>
            <a:endParaRPr lang="en-US" dirty="0"/>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atin typeface="+mn-lt"/>
              </a:defRPr>
            </a:lvl1pPr>
          </a:lstStyle>
          <a:p>
            <a:pPr>
              <a:defRPr/>
            </a:pPr>
            <a:fld id="{F0260F91-C937-43AB-849C-4FBBC05A586D}"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Lst>
  <p:hf hdr="0" ftr="0" dt="0"/>
  <p:txStyles>
    <p:titleStyle>
      <a:lvl1pPr algn="l" rtl="0" eaLnBrk="0" fontAlgn="base" hangingPunct="0">
        <a:spcBef>
          <a:spcPct val="0"/>
        </a:spcBef>
        <a:spcAft>
          <a:spcPct val="0"/>
        </a:spcAft>
        <a:defRPr sz="3200">
          <a:solidFill>
            <a:schemeClr val="bg1"/>
          </a:solidFill>
          <a:latin typeface="+mj-lt"/>
          <a:ea typeface="+mj-ea"/>
          <a:cs typeface="+mj-cs"/>
        </a:defRPr>
      </a:lvl1pPr>
      <a:lvl2pPr algn="l" rtl="0" eaLnBrk="0" fontAlgn="base" hangingPunct="0">
        <a:spcBef>
          <a:spcPct val="0"/>
        </a:spcBef>
        <a:spcAft>
          <a:spcPct val="0"/>
        </a:spcAft>
        <a:defRPr sz="3200">
          <a:solidFill>
            <a:schemeClr val="bg1"/>
          </a:solidFill>
          <a:latin typeface="Trebuchet MS" pitchFamily="34" charset="0"/>
        </a:defRPr>
      </a:lvl2pPr>
      <a:lvl3pPr algn="l" rtl="0" eaLnBrk="0" fontAlgn="base" hangingPunct="0">
        <a:spcBef>
          <a:spcPct val="0"/>
        </a:spcBef>
        <a:spcAft>
          <a:spcPct val="0"/>
        </a:spcAft>
        <a:defRPr sz="3200">
          <a:solidFill>
            <a:schemeClr val="bg1"/>
          </a:solidFill>
          <a:latin typeface="Trebuchet MS" pitchFamily="34" charset="0"/>
        </a:defRPr>
      </a:lvl3pPr>
      <a:lvl4pPr algn="l" rtl="0" eaLnBrk="0" fontAlgn="base" hangingPunct="0">
        <a:spcBef>
          <a:spcPct val="0"/>
        </a:spcBef>
        <a:spcAft>
          <a:spcPct val="0"/>
        </a:spcAft>
        <a:defRPr sz="3200">
          <a:solidFill>
            <a:schemeClr val="bg1"/>
          </a:solidFill>
          <a:latin typeface="Trebuchet MS" pitchFamily="34" charset="0"/>
        </a:defRPr>
      </a:lvl4pPr>
      <a:lvl5pPr algn="l" rtl="0" eaLnBrk="0" fontAlgn="base" hangingPunct="0">
        <a:spcBef>
          <a:spcPct val="0"/>
        </a:spcBef>
        <a:spcAft>
          <a:spcPct val="0"/>
        </a:spcAft>
        <a:defRPr sz="3200">
          <a:solidFill>
            <a:schemeClr val="bg1"/>
          </a:solidFill>
          <a:latin typeface="Trebuchet MS" pitchFamily="34" charset="0"/>
        </a:defRPr>
      </a:lvl5pPr>
      <a:lvl6pPr marL="457200" algn="l" rtl="0" eaLnBrk="1" fontAlgn="base" hangingPunct="1">
        <a:spcBef>
          <a:spcPct val="0"/>
        </a:spcBef>
        <a:spcAft>
          <a:spcPct val="0"/>
        </a:spcAft>
        <a:defRPr sz="3200">
          <a:solidFill>
            <a:schemeClr val="bg1"/>
          </a:solidFill>
          <a:latin typeface="Trebuchet MS" pitchFamily="34" charset="0"/>
        </a:defRPr>
      </a:lvl6pPr>
      <a:lvl7pPr marL="914400" algn="l" rtl="0" eaLnBrk="1" fontAlgn="base" hangingPunct="1">
        <a:spcBef>
          <a:spcPct val="0"/>
        </a:spcBef>
        <a:spcAft>
          <a:spcPct val="0"/>
        </a:spcAft>
        <a:defRPr sz="3200">
          <a:solidFill>
            <a:schemeClr val="bg1"/>
          </a:solidFill>
          <a:latin typeface="Trebuchet MS" pitchFamily="34" charset="0"/>
        </a:defRPr>
      </a:lvl7pPr>
      <a:lvl8pPr marL="1371600" algn="l" rtl="0" eaLnBrk="1" fontAlgn="base" hangingPunct="1">
        <a:spcBef>
          <a:spcPct val="0"/>
        </a:spcBef>
        <a:spcAft>
          <a:spcPct val="0"/>
        </a:spcAft>
        <a:defRPr sz="3200">
          <a:solidFill>
            <a:schemeClr val="bg1"/>
          </a:solidFill>
          <a:latin typeface="Trebuchet MS" pitchFamily="34" charset="0"/>
        </a:defRPr>
      </a:lvl8pPr>
      <a:lvl9pPr marL="1828800" algn="l" rtl="0" eaLnBrk="1" fontAlgn="base" hangingPunct="1">
        <a:spcBef>
          <a:spcPct val="0"/>
        </a:spcBef>
        <a:spcAft>
          <a:spcPct val="0"/>
        </a:spcAft>
        <a:defRPr sz="3200">
          <a:solidFill>
            <a:schemeClr val="bg1"/>
          </a:solidFill>
          <a:latin typeface="Trebuchet MS" pitchFamily="34"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mailto:irina.japharidze@unwomen.org" TargetMode="External"/><Relationship Id="rId7" Type="http://schemas.openxmlformats.org/officeDocument/2006/relationships/hyperlink" Target="mailto:Ana.pashalishvili@unwomen.org" TargetMode="External"/><Relationship Id="rId2" Type="http://schemas.openxmlformats.org/officeDocument/2006/relationships/hyperlink" Target="mailto:keti.Gogiava@unwomen.org" TargetMode="External"/><Relationship Id="rId1" Type="http://schemas.openxmlformats.org/officeDocument/2006/relationships/slideLayout" Target="../slideLayouts/slideLayout4.xml"/><Relationship Id="rId6" Type="http://schemas.openxmlformats.org/officeDocument/2006/relationships/hyperlink" Target="mailto:nino.darchiashvili@unwomen.org" TargetMode="External"/><Relationship Id="rId5" Type="http://schemas.openxmlformats.org/officeDocument/2006/relationships/hyperlink" Target="mailto:tamar.vashakidze@unwomen.org" TargetMode="External"/><Relationship Id="rId4" Type="http://schemas.openxmlformats.org/officeDocument/2006/relationships/hyperlink" Target="mailto:david.samunashvili@unwomen.org"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28625" y="1257300"/>
            <a:ext cx="8229600" cy="5038725"/>
          </a:xfrm>
        </p:spPr>
        <p:txBody>
          <a:bodyPr/>
          <a:lstStyle/>
          <a:p>
            <a:pPr marL="0" indent="0" algn="ctr">
              <a:buNone/>
            </a:pPr>
            <a:endParaRPr lang="en-US" sz="4400" dirty="0">
              <a:solidFill>
                <a:srgbClr val="002060"/>
              </a:solidFill>
              <a:latin typeface="Calibri" pitchFamily="34" charset="0"/>
              <a:cs typeface="Calibri" pitchFamily="34" charset="0"/>
            </a:endParaRPr>
          </a:p>
          <a:p>
            <a:pPr marL="0" indent="0" algn="ctr">
              <a:buNone/>
            </a:pPr>
            <a:r>
              <a:rPr lang="ka-GE" sz="4000" b="1" dirty="0">
                <a:solidFill>
                  <a:srgbClr val="002060"/>
                </a:solidFill>
                <a:latin typeface="AcadMtavr" pitchFamily="2" charset="0"/>
                <a:cs typeface="Calibri" pitchFamily="34" charset="0"/>
              </a:rPr>
              <a:t>პარტნიორებთან</a:t>
            </a:r>
          </a:p>
          <a:p>
            <a:pPr marL="0" indent="0" algn="ctr">
              <a:buNone/>
            </a:pPr>
            <a:r>
              <a:rPr lang="ka-GE" sz="4000" b="1" dirty="0">
                <a:solidFill>
                  <a:srgbClr val="002060"/>
                </a:solidFill>
                <a:latin typeface="AcadMtavr" pitchFamily="2" charset="0"/>
                <a:cs typeface="Calibri" pitchFamily="34" charset="0"/>
              </a:rPr>
              <a:t>თანამშრომლობის ხელშეკრულება</a:t>
            </a:r>
            <a:r>
              <a:rPr lang="en-US" sz="4000" b="1" dirty="0">
                <a:solidFill>
                  <a:srgbClr val="002060"/>
                </a:solidFill>
                <a:latin typeface="AcadMtavr" pitchFamily="2" charset="0"/>
                <a:cs typeface="Calibri" pitchFamily="34" charset="0"/>
              </a:rPr>
              <a:t> </a:t>
            </a:r>
            <a:r>
              <a:rPr lang="ka-GE" sz="4000" b="1" dirty="0">
                <a:solidFill>
                  <a:srgbClr val="002060"/>
                </a:solidFill>
                <a:latin typeface="AcadMtavr" pitchFamily="2" charset="0"/>
                <a:cs typeface="Calibri" pitchFamily="34" charset="0"/>
              </a:rPr>
              <a:t>და ფინანსური ანგარიშგება</a:t>
            </a:r>
            <a:endParaRPr lang="en-US" sz="2400" b="1" dirty="0">
              <a:solidFill>
                <a:srgbClr val="002060"/>
              </a:solidFill>
              <a:latin typeface="AcadMtavr" pitchFamily="2" charset="0"/>
              <a:cs typeface="Calibri" pitchFamily="34" charset="0"/>
            </a:endParaRPr>
          </a:p>
          <a:p>
            <a:pPr marL="0" indent="0" algn="ctr">
              <a:buNone/>
            </a:pPr>
            <a:endParaRPr lang="en-US" sz="2400" b="1" dirty="0">
              <a:solidFill>
                <a:srgbClr val="002060"/>
              </a:solidFill>
              <a:latin typeface="AcadMtavr" pitchFamily="2" charset="0"/>
              <a:cs typeface="Calibri" pitchFamily="34" charset="0"/>
            </a:endParaRPr>
          </a:p>
          <a:p>
            <a:pPr marL="0" indent="0" algn="ctr">
              <a:buNone/>
            </a:pPr>
            <a:r>
              <a:rPr lang="ka-GE" sz="2400" b="1" dirty="0">
                <a:solidFill>
                  <a:srgbClr val="002060"/>
                </a:solidFill>
                <a:latin typeface="AcadMtavr" pitchFamily="2" charset="0"/>
                <a:cs typeface="Calibri" pitchFamily="34" charset="0"/>
              </a:rPr>
              <a:t>თბილისი</a:t>
            </a:r>
          </a:p>
          <a:p>
            <a:pPr marL="0" indent="0" algn="ctr">
              <a:buNone/>
            </a:pPr>
            <a:r>
              <a:rPr lang="ka-GE" sz="2400" b="1" dirty="0">
                <a:solidFill>
                  <a:srgbClr val="002060"/>
                </a:solidFill>
                <a:latin typeface="AcadMtavr" pitchFamily="2" charset="0"/>
                <a:cs typeface="Calibri" pitchFamily="34" charset="0"/>
              </a:rPr>
              <a:t>201</a:t>
            </a:r>
            <a:r>
              <a:rPr lang="en-US" sz="2400" b="1" dirty="0">
                <a:solidFill>
                  <a:srgbClr val="002060"/>
                </a:solidFill>
                <a:latin typeface="AcadMtavr" pitchFamily="2" charset="0"/>
                <a:cs typeface="Calibri" pitchFamily="34" charset="0"/>
              </a:rPr>
              <a:t>8</a:t>
            </a:r>
            <a:endParaRPr lang="en-US" sz="2800" b="1" dirty="0">
              <a:solidFill>
                <a:srgbClr val="002060"/>
              </a:solidFill>
              <a:latin typeface="Calibri" pitchFamily="34" charset="0"/>
              <a:cs typeface="Calibri" pitchFamily="34" charset="0"/>
            </a:endParaRPr>
          </a:p>
          <a:p>
            <a:pPr marL="0" indent="0" algn="ctr">
              <a:buNone/>
            </a:pPr>
            <a:endParaRPr lang="en-US" b="1" dirty="0">
              <a:solidFill>
                <a:srgbClr val="002060"/>
              </a:solidFill>
              <a:latin typeface="Calibri" pitchFamily="34" charset="0"/>
              <a:cs typeface="Calibri" pitchFamily="34" charset="0"/>
            </a:endParaRPr>
          </a:p>
          <a:p>
            <a:endParaRPr lang="en-US" sz="2800" dirty="0">
              <a:solidFill>
                <a:srgbClr val="002060"/>
              </a:solidFill>
              <a:latin typeface="Calibri" pitchFamily="34" charset="0"/>
              <a:cs typeface="Calibri" pitchFamily="34" charset="0"/>
            </a:endParaRPr>
          </a:p>
        </p:txBody>
      </p:sp>
    </p:spTree>
    <p:extLst>
      <p:ext uri="{BB962C8B-B14F-4D97-AF65-F5344CB8AC3E}">
        <p14:creationId xmlns:p14="http://schemas.microsoft.com/office/powerpoint/2010/main" val="386359715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idx="1"/>
          </p:nvPr>
        </p:nvSpPr>
        <p:spPr>
          <a:xfrm>
            <a:off x="271842" y="1104901"/>
            <a:ext cx="8118389" cy="5069022"/>
          </a:xfrm>
        </p:spPr>
        <p:txBody>
          <a:bodyPr/>
          <a:lstStyle/>
          <a:p>
            <a:pPr marL="0" indent="0" algn="ctr">
              <a:buNone/>
            </a:pPr>
            <a:endParaRPr lang="en-US" sz="4800" b="1" dirty="0">
              <a:sym typeface="Wingdings"/>
            </a:endParaRPr>
          </a:p>
          <a:p>
            <a:pPr marL="0" indent="0" algn="ctr">
              <a:buNone/>
            </a:pPr>
            <a:endParaRPr lang="en-US" sz="4800" b="1" dirty="0">
              <a:sym typeface="Wingdings"/>
            </a:endParaRPr>
          </a:p>
          <a:p>
            <a:pPr marL="0" indent="0" algn="ctr">
              <a:buNone/>
            </a:pPr>
            <a:r>
              <a:rPr lang="ka-GE" sz="3600" b="1" dirty="0">
                <a:latin typeface="AcadMtavr" pitchFamily="2" charset="0"/>
                <a:sym typeface="Wingdings"/>
              </a:rPr>
              <a:t>მადლობა!</a:t>
            </a:r>
            <a:endParaRPr lang="en-US" b="1" dirty="0">
              <a:latin typeface="AcadMtavr" pitchFamily="2" charset="0"/>
              <a:sym typeface="Wingdings"/>
            </a:endParaRPr>
          </a:p>
        </p:txBody>
      </p:sp>
      <p:sp>
        <p:nvSpPr>
          <p:cNvPr id="6" name="TextBox 5"/>
          <p:cNvSpPr txBox="1"/>
          <p:nvPr/>
        </p:nvSpPr>
        <p:spPr>
          <a:xfrm>
            <a:off x="103739" y="6642556"/>
            <a:ext cx="2261293" cy="215444"/>
          </a:xfrm>
          <a:prstGeom prst="rect">
            <a:avLst/>
          </a:prstGeom>
          <a:noFill/>
        </p:spPr>
        <p:txBody>
          <a:bodyPr wrap="square" rtlCol="0">
            <a:spAutoFit/>
          </a:bodyPr>
          <a:lstStyle/>
          <a:p>
            <a:endParaRPr lang="en-US" sz="800" dirty="0">
              <a:solidFill>
                <a:schemeClr val="tx1">
                  <a:lumMod val="65000"/>
                  <a:lumOff val="35000"/>
                </a:schemeClr>
              </a:solidFill>
            </a:endParaRPr>
          </a:p>
        </p:txBody>
      </p:sp>
    </p:spTree>
    <p:extLst>
      <p:ext uri="{BB962C8B-B14F-4D97-AF65-F5344CB8AC3E}">
        <p14:creationId xmlns:p14="http://schemas.microsoft.com/office/powerpoint/2010/main" val="7598789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 y="76200"/>
            <a:ext cx="9067800" cy="734683"/>
          </a:xfrm>
        </p:spPr>
        <p:txBody>
          <a:bodyPr/>
          <a:lstStyle/>
          <a:p>
            <a:pPr algn="ctr"/>
            <a:r>
              <a:rPr lang="ka-GE" sz="2000" dirty="0">
                <a:latin typeface="AcadMtavr" pitchFamily="2" charset="0"/>
              </a:rPr>
              <a:t>პარტნიორებთან თანამშრომლობის ხელშეკრულება</a:t>
            </a:r>
            <a:endParaRPr lang="en-GB" sz="2000" dirty="0">
              <a:latin typeface="AcadMtavr" pitchFamily="2" charset="0"/>
            </a:endParaRPr>
          </a:p>
        </p:txBody>
      </p:sp>
      <p:sp>
        <p:nvSpPr>
          <p:cNvPr id="3" name="Content Placeholder 2"/>
          <p:cNvSpPr>
            <a:spLocks noGrp="1"/>
          </p:cNvSpPr>
          <p:nvPr>
            <p:ph idx="1"/>
          </p:nvPr>
        </p:nvSpPr>
        <p:spPr>
          <a:xfrm>
            <a:off x="457200" y="1393166"/>
            <a:ext cx="8229600" cy="4525963"/>
          </a:xfrm>
        </p:spPr>
        <p:txBody>
          <a:bodyPr/>
          <a:lstStyle/>
          <a:p>
            <a:pPr algn="just"/>
            <a:endParaRPr lang="en-GB" sz="2400" dirty="0">
              <a:latin typeface="Calisto MT" pitchFamily="18" charset="0"/>
            </a:endParaRPr>
          </a:p>
          <a:p>
            <a:pPr algn="just"/>
            <a:r>
              <a:rPr lang="ka-GE" sz="2000" b="1" dirty="0">
                <a:latin typeface="AcadNusx" pitchFamily="2" charset="0"/>
              </a:rPr>
              <a:t>სტრატეგიული გეგმა – </a:t>
            </a:r>
            <a:r>
              <a:rPr lang="en-US" sz="2000" b="1">
                <a:latin typeface="AcadNusx" pitchFamily="2" charset="0"/>
              </a:rPr>
              <a:t>4</a:t>
            </a:r>
            <a:r>
              <a:rPr lang="ka-GE" sz="2000" b="1">
                <a:latin typeface="AcadNusx" pitchFamily="2" charset="0"/>
              </a:rPr>
              <a:t> </a:t>
            </a:r>
            <a:r>
              <a:rPr lang="ka-GE" sz="2000" b="1" dirty="0">
                <a:latin typeface="AcadNusx" pitchFamily="2" charset="0"/>
              </a:rPr>
              <a:t>წლიანი პროგრამული და იურიდიული დოკუმენტი, რომლის საფუძველზეც გაეროს ქალთა ორგანიზაცია განკარგავს რესურსებს</a:t>
            </a:r>
            <a:endParaRPr lang="en-GB" sz="2000" dirty="0">
              <a:latin typeface="AcadNusx" pitchFamily="2" charset="0"/>
            </a:endParaRPr>
          </a:p>
          <a:p>
            <a:pPr algn="just"/>
            <a:endParaRPr lang="ka-GE" sz="2000" b="1" dirty="0">
              <a:latin typeface="AcadNusx" pitchFamily="2" charset="0"/>
            </a:endParaRPr>
          </a:p>
          <a:p>
            <a:pPr algn="just"/>
            <a:r>
              <a:rPr lang="ka-GE" sz="2000" b="1" dirty="0">
                <a:latin typeface="AcadNusx" pitchFamily="2" charset="0"/>
              </a:rPr>
              <a:t>წლიური სამუშაო გეგმა – კონკრეტული ქვეყნის სახელმწიფო სტრატეგიის გათვალისწინებით, ამ ქვეყნის მოთხოვნებზე მორგებული სამოქმედო გეგმა</a:t>
            </a:r>
            <a:endParaRPr lang="en-US" sz="2000" b="1" dirty="0">
              <a:latin typeface="AcadNusx" pitchFamily="2" charset="0"/>
            </a:endParaRPr>
          </a:p>
          <a:p>
            <a:pPr marL="0" indent="0" algn="just">
              <a:buNone/>
            </a:pPr>
            <a:endParaRPr lang="en-GB" sz="2000" dirty="0">
              <a:latin typeface="AcadNusx" pitchFamily="2" charset="0"/>
            </a:endParaRPr>
          </a:p>
          <a:p>
            <a:pPr algn="just"/>
            <a:r>
              <a:rPr lang="ka-GE" sz="2000" b="1" dirty="0">
                <a:latin typeface="AcadNusx" pitchFamily="2" charset="0"/>
              </a:rPr>
              <a:t>სამუშაო გეგმის ფარგლებში გაეროს ქალთა ორგანიზაცია ირჩევს თანამშრომლობის სხვადასხვა მექანიზმს, რათა განახორციელოს ჩამოთვლილი ღონისძიებები</a:t>
            </a:r>
            <a:r>
              <a:rPr lang="en-US" sz="2000" b="1" dirty="0">
                <a:latin typeface="AcadNusx" pitchFamily="2" charset="0"/>
              </a:rPr>
              <a:t> </a:t>
            </a:r>
            <a:r>
              <a:rPr lang="en-GB" sz="2000" b="1" dirty="0">
                <a:latin typeface="Calibri" pitchFamily="34" charset="0"/>
              </a:rPr>
              <a:t>(LOA, PCA</a:t>
            </a:r>
            <a:r>
              <a:rPr lang="ka-GE" sz="2000" b="1" dirty="0">
                <a:latin typeface="Calibri" pitchFamily="34" charset="0"/>
              </a:rPr>
              <a:t>, </a:t>
            </a:r>
            <a:r>
              <a:rPr lang="en-US" sz="2000" b="1" dirty="0">
                <a:latin typeface="Calibri" pitchFamily="34" charset="0"/>
              </a:rPr>
              <a:t>UN to UN Agreement</a:t>
            </a:r>
            <a:r>
              <a:rPr lang="en-GB" sz="2000" b="1" dirty="0">
                <a:latin typeface="AcadNusx" pitchFamily="2" charset="0"/>
              </a:rPr>
              <a:t>) </a:t>
            </a:r>
          </a:p>
          <a:p>
            <a:endParaRPr lang="en-GB" sz="2000" dirty="0"/>
          </a:p>
        </p:txBody>
      </p:sp>
      <p:sp>
        <p:nvSpPr>
          <p:cNvPr id="4" name="Slide Number Placeholder 3"/>
          <p:cNvSpPr>
            <a:spLocks noGrp="1"/>
          </p:cNvSpPr>
          <p:nvPr>
            <p:ph type="sldNum" sz="quarter" idx="12"/>
          </p:nvPr>
        </p:nvSpPr>
        <p:spPr/>
        <p:txBody>
          <a:bodyPr/>
          <a:lstStyle/>
          <a:p>
            <a:pPr>
              <a:defRPr/>
            </a:pPr>
            <a:fld id="{6125C7EF-F9BB-4FAE-BA04-7B27300B7F4B}" type="slidenum">
              <a:rPr lang="en-US" smtClean="0"/>
              <a:pPr>
                <a:defRPr/>
              </a:pPr>
              <a:t>2</a:t>
            </a:fld>
            <a:endParaRPr lang="en-US" dirty="0"/>
          </a:p>
        </p:txBody>
      </p:sp>
    </p:spTree>
    <p:extLst>
      <p:ext uri="{BB962C8B-B14F-4D97-AF65-F5344CB8AC3E}">
        <p14:creationId xmlns:p14="http://schemas.microsoft.com/office/powerpoint/2010/main" val="254302178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199" y="76200"/>
            <a:ext cx="8998789" cy="691551"/>
          </a:xfrm>
        </p:spPr>
        <p:txBody>
          <a:bodyPr/>
          <a:lstStyle/>
          <a:p>
            <a:pPr algn="ctr"/>
            <a:r>
              <a:rPr lang="ka-GE" sz="2000" dirty="0">
                <a:latin typeface="AcadMtavr" pitchFamily="2" charset="0"/>
              </a:rPr>
              <a:t>პარტნიორებთან თანამშრომლობის ხელშეკრულება</a:t>
            </a:r>
            <a:endParaRPr lang="en-US" sz="2000" dirty="0">
              <a:latin typeface="AcadMtavr" pitchFamily="2" charset="0"/>
            </a:endParaRPr>
          </a:p>
        </p:txBody>
      </p:sp>
      <p:sp>
        <p:nvSpPr>
          <p:cNvPr id="4" name="Slide Number Placeholder 3"/>
          <p:cNvSpPr>
            <a:spLocks noGrp="1"/>
          </p:cNvSpPr>
          <p:nvPr>
            <p:ph type="sldNum" sz="quarter" idx="12"/>
          </p:nvPr>
        </p:nvSpPr>
        <p:spPr/>
        <p:txBody>
          <a:bodyPr/>
          <a:lstStyle/>
          <a:p>
            <a:pPr>
              <a:defRPr/>
            </a:pPr>
            <a:fld id="{6125C7EF-F9BB-4FAE-BA04-7B27300B7F4B}" type="slidenum">
              <a:rPr lang="en-US" smtClean="0"/>
              <a:pPr>
                <a:defRPr/>
              </a:pPr>
              <a:t>3</a:t>
            </a:fld>
            <a:endParaRPr lang="en-US" dirty="0"/>
          </a:p>
        </p:txBody>
      </p:sp>
      <p:sp>
        <p:nvSpPr>
          <p:cNvPr id="3" name="Content Placeholder 2"/>
          <p:cNvSpPr>
            <a:spLocks noGrp="1"/>
          </p:cNvSpPr>
          <p:nvPr>
            <p:ph idx="1"/>
          </p:nvPr>
        </p:nvSpPr>
        <p:spPr>
          <a:xfrm>
            <a:off x="295274" y="1047750"/>
            <a:ext cx="8315325" cy="5476875"/>
          </a:xfrm>
        </p:spPr>
        <p:txBody>
          <a:bodyPr/>
          <a:lstStyle/>
          <a:p>
            <a:pPr marL="0" indent="0">
              <a:buNone/>
            </a:pPr>
            <a:endParaRPr lang="en-US" sz="1800" dirty="0">
              <a:solidFill>
                <a:srgbClr val="002060"/>
              </a:solidFill>
            </a:endParaRPr>
          </a:p>
          <a:p>
            <a:pPr marL="0" indent="0">
              <a:buNone/>
            </a:pPr>
            <a:endParaRPr lang="en-US" sz="1800" dirty="0">
              <a:solidFill>
                <a:srgbClr val="002060"/>
              </a:solidFill>
            </a:endParaRPr>
          </a:p>
          <a:p>
            <a:pPr marL="320040" indent="-320040" algn="just" eaLnBrk="1" fontAlgn="auto" hangingPunct="1">
              <a:spcBef>
                <a:spcPts val="600"/>
              </a:spcBef>
              <a:spcAft>
                <a:spcPts val="0"/>
              </a:spcAft>
              <a:buClr>
                <a:srgbClr val="297FD5"/>
              </a:buClr>
              <a:buSzPct val="60000"/>
              <a:buFont typeface="Wingdings"/>
              <a:buChar char=""/>
            </a:pPr>
            <a:r>
              <a:rPr lang="ka-GE" sz="2000" b="1" kern="1200" dirty="0">
                <a:solidFill>
                  <a:prstClr val="black"/>
                </a:solidFill>
                <a:latin typeface="AcadNusx" pitchFamily="2" charset="0"/>
              </a:rPr>
              <a:t>არასამთავრობო ორგანიზაციებთან (პარტნიორი) ფორმდება პროექტის თანამშრომლობის სტანდარტული ხელშეკრულება</a:t>
            </a:r>
            <a:r>
              <a:rPr lang="en-US" sz="2000" b="1" kern="1200" dirty="0">
                <a:solidFill>
                  <a:prstClr val="black"/>
                </a:solidFill>
                <a:latin typeface="AcadNusx" pitchFamily="2" charset="0"/>
              </a:rPr>
              <a:t> (</a:t>
            </a:r>
            <a:r>
              <a:rPr lang="en-GB" sz="2000" b="1" u="sng" dirty="0">
                <a:latin typeface="Calibri" pitchFamily="34" charset="0"/>
              </a:rPr>
              <a:t>PCA) </a:t>
            </a:r>
            <a:endParaRPr lang="en-US" sz="2000" b="1" kern="1200" dirty="0">
              <a:solidFill>
                <a:prstClr val="black"/>
              </a:solidFill>
              <a:latin typeface="AcadNusx" pitchFamily="2" charset="0"/>
            </a:endParaRPr>
          </a:p>
          <a:p>
            <a:pPr marL="0" indent="0" algn="just" eaLnBrk="1" fontAlgn="auto" hangingPunct="1">
              <a:spcBef>
                <a:spcPts val="600"/>
              </a:spcBef>
              <a:spcAft>
                <a:spcPts val="0"/>
              </a:spcAft>
              <a:buClr>
                <a:srgbClr val="297FD5"/>
              </a:buClr>
              <a:buSzPct val="60000"/>
              <a:buNone/>
            </a:pPr>
            <a:endParaRPr lang="ka-GE" sz="2000" b="1" kern="1200" dirty="0">
              <a:solidFill>
                <a:srgbClr val="000000"/>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r>
              <a:rPr lang="ka-GE" sz="2000" b="1" kern="1200" dirty="0">
                <a:solidFill>
                  <a:srgbClr val="000000"/>
                </a:solidFill>
                <a:latin typeface="AcadNusx" pitchFamily="2" charset="0"/>
              </a:rPr>
              <a:t>სახელმწიფო სტრუქტურებთან (პარტნიორი) ფორმდება შეთანხმების წერილი</a:t>
            </a:r>
            <a:r>
              <a:rPr lang="en-US" sz="2000" b="1" kern="1200" dirty="0">
                <a:solidFill>
                  <a:srgbClr val="000000"/>
                </a:solidFill>
                <a:latin typeface="AcadNusx" pitchFamily="2" charset="0"/>
              </a:rPr>
              <a:t> (</a:t>
            </a:r>
            <a:r>
              <a:rPr lang="en-GB" sz="2000" b="1" u="sng" dirty="0">
                <a:latin typeface="Calibri" pitchFamily="34" charset="0"/>
              </a:rPr>
              <a:t>LOA)</a:t>
            </a:r>
            <a:endParaRPr lang="en-US" sz="2000" b="1" kern="1200" dirty="0">
              <a:solidFill>
                <a:srgbClr val="000000"/>
              </a:solidFill>
              <a:latin typeface="AcadNusx" pitchFamily="2" charset="0"/>
            </a:endParaRP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Calisto MT"/>
            </a:endParaRPr>
          </a:p>
          <a:p>
            <a:pPr marL="320040" indent="-320040" algn="just" eaLnBrk="1" fontAlgn="auto" hangingPunct="1">
              <a:spcBef>
                <a:spcPts val="600"/>
              </a:spcBef>
              <a:spcAft>
                <a:spcPts val="0"/>
              </a:spcAft>
              <a:buClr>
                <a:srgbClr val="297FD5"/>
              </a:buClr>
              <a:buSzPct val="60000"/>
              <a:buFont typeface="Wingdings"/>
              <a:buChar char=""/>
            </a:pPr>
            <a:r>
              <a:rPr lang="ka-GE" sz="2000" b="1" kern="1200" dirty="0">
                <a:solidFill>
                  <a:prstClr val="black"/>
                </a:solidFill>
                <a:latin typeface="AcadNusx" pitchFamily="2" charset="0"/>
              </a:rPr>
              <a:t>ზემოთ ხსენებული ხელშეკრულებების საფუძველზე გაეროს ქალთა ორგანიზაცია უზრუნველყოფს პარტნიორებს პროექტის განხორციელებისათვის საჭირო მატერიალური რესურსებით და გასცემს ავანსებს</a:t>
            </a:r>
            <a:endParaRPr lang="en-US" sz="2000" b="1" kern="1200" dirty="0">
              <a:solidFill>
                <a:prstClr val="black"/>
              </a:solidFill>
              <a:latin typeface="Calisto MT"/>
            </a:endParaRPr>
          </a:p>
          <a:p>
            <a:pPr marL="32004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a:spcBef>
                <a:spcPts val="0"/>
              </a:spcBef>
            </a:pPr>
            <a:endParaRPr lang="en-US" sz="1800" u="sng" dirty="0">
              <a:solidFill>
                <a:srgbClr val="002060"/>
              </a:solidFill>
            </a:endParaRPr>
          </a:p>
          <a:p>
            <a:pPr>
              <a:spcBef>
                <a:spcPts val="0"/>
              </a:spcBef>
            </a:pPr>
            <a:endParaRPr lang="en-US" sz="1800" dirty="0">
              <a:solidFill>
                <a:srgbClr val="002060"/>
              </a:solidFill>
            </a:endParaRPr>
          </a:p>
          <a:p>
            <a:pPr>
              <a:spcBef>
                <a:spcPts val="0"/>
              </a:spcBef>
            </a:pPr>
            <a:endParaRPr lang="en-US" sz="1800" dirty="0">
              <a:solidFill>
                <a:srgbClr val="002060"/>
              </a:solidFill>
            </a:endParaRPr>
          </a:p>
        </p:txBody>
      </p:sp>
    </p:spTree>
    <p:extLst>
      <p:ext uri="{BB962C8B-B14F-4D97-AF65-F5344CB8AC3E}">
        <p14:creationId xmlns:p14="http://schemas.microsoft.com/office/powerpoint/2010/main" val="269683360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199" y="76200"/>
            <a:ext cx="9007415" cy="774700"/>
          </a:xfrm>
        </p:spPr>
        <p:txBody>
          <a:bodyPr/>
          <a:lstStyle/>
          <a:p>
            <a:pPr algn="ctr"/>
            <a:r>
              <a:rPr lang="ka-GE" sz="2000" dirty="0">
                <a:latin typeface="AcadMtavr" pitchFamily="2" charset="0"/>
              </a:rPr>
              <a:t>პარტნიორებთან თანამშრომლობის ხელშეკრულება</a:t>
            </a:r>
            <a:endParaRPr lang="en-US" sz="2000" dirty="0">
              <a:latin typeface="AcadMtavr" pitchFamily="2" charset="0"/>
            </a:endParaRPr>
          </a:p>
        </p:txBody>
      </p:sp>
      <p:sp>
        <p:nvSpPr>
          <p:cNvPr id="4" name="Slide Number Placeholder 3"/>
          <p:cNvSpPr>
            <a:spLocks noGrp="1"/>
          </p:cNvSpPr>
          <p:nvPr>
            <p:ph type="sldNum" sz="quarter" idx="12"/>
          </p:nvPr>
        </p:nvSpPr>
        <p:spPr/>
        <p:txBody>
          <a:bodyPr/>
          <a:lstStyle/>
          <a:p>
            <a:pPr>
              <a:defRPr/>
            </a:pPr>
            <a:fld id="{6125C7EF-F9BB-4FAE-BA04-7B27300B7F4B}" type="slidenum">
              <a:rPr lang="en-US" smtClean="0"/>
              <a:pPr>
                <a:defRPr/>
              </a:pPr>
              <a:t>4</a:t>
            </a:fld>
            <a:endParaRPr lang="en-US" dirty="0"/>
          </a:p>
        </p:txBody>
      </p:sp>
      <p:sp>
        <p:nvSpPr>
          <p:cNvPr id="3" name="Content Placeholder 2"/>
          <p:cNvSpPr>
            <a:spLocks noGrp="1"/>
          </p:cNvSpPr>
          <p:nvPr>
            <p:ph idx="1"/>
          </p:nvPr>
        </p:nvSpPr>
        <p:spPr>
          <a:xfrm>
            <a:off x="295274" y="1047750"/>
            <a:ext cx="8315325" cy="5476875"/>
          </a:xfrm>
        </p:spPr>
        <p:txBody>
          <a:bodyPr/>
          <a:lstStyle/>
          <a:p>
            <a:pPr marL="0" indent="0">
              <a:buNone/>
            </a:pPr>
            <a:endParaRPr lang="en-US" sz="1800" dirty="0">
              <a:solidFill>
                <a:srgbClr val="002060"/>
              </a:solidFill>
            </a:endParaRPr>
          </a:p>
          <a:p>
            <a:pPr marL="0" indent="0" algn="just" eaLnBrk="1" fontAlgn="auto" hangingPunct="1">
              <a:spcBef>
                <a:spcPts val="600"/>
              </a:spcBef>
              <a:spcAft>
                <a:spcPts val="0"/>
              </a:spcAft>
              <a:buClr>
                <a:srgbClr val="297FD5"/>
              </a:buClr>
              <a:buSzPct val="60000"/>
              <a:buNone/>
            </a:pPr>
            <a:r>
              <a:rPr lang="ka-GE" sz="2000" b="1" u="sng" kern="1200" dirty="0">
                <a:solidFill>
                  <a:prstClr val="black"/>
                </a:solidFill>
                <a:latin typeface="AcadNusx" pitchFamily="2" charset="0"/>
              </a:rPr>
              <a:t>არაცვეთადი მარაგებისა და ძირითადი საშუალებების (აქტივები) აღრიცხვა: </a:t>
            </a:r>
            <a:endParaRPr lang="en-US" sz="20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r>
              <a:rPr lang="ka-GE" sz="2000" kern="1200" dirty="0">
                <a:solidFill>
                  <a:srgbClr val="000000"/>
                </a:solidFill>
                <a:latin typeface="AcadNusx" pitchFamily="2" charset="0"/>
              </a:rPr>
              <a:t>აღრიცხვაზე აგვყავს 100 დოლარის და/ან მეტი ღირებულების აქტივები</a:t>
            </a:r>
            <a:endParaRPr lang="en-US" sz="2000" kern="1200" dirty="0">
              <a:solidFill>
                <a:srgbClr val="000000"/>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r>
              <a:rPr lang="ka-GE" sz="2000" kern="1200" dirty="0">
                <a:solidFill>
                  <a:prstClr val="black"/>
                </a:solidFill>
                <a:latin typeface="AcadNusx" pitchFamily="2" charset="0"/>
              </a:rPr>
              <a:t>პროექტის თანხებით შეძენილი აქტივების ნუსხა საჭიროებისამებრ უნდა განახლდეს და წარედგინოს სააგენტოს კვარტალურად, ფინანსური საბუთების წარდგენისას</a:t>
            </a:r>
            <a:endParaRPr lang="en-US" sz="20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r>
              <a:rPr lang="ka-GE" sz="2000" kern="1200" dirty="0">
                <a:solidFill>
                  <a:prstClr val="black"/>
                </a:solidFill>
                <a:latin typeface="AcadNusx" pitchFamily="2" charset="0"/>
              </a:rPr>
              <a:t>აქტივების შეძენისას აუცილებლად უნდა იქნას უზრუნველყოფილი გამჭვირვალე და კონკურენტული შესყიდვების პროცესი</a:t>
            </a:r>
            <a:endParaRPr lang="en-US" sz="20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r>
              <a:rPr lang="ka-GE" sz="2000" u="sng" kern="1200" dirty="0">
                <a:solidFill>
                  <a:prstClr val="black"/>
                </a:solidFill>
                <a:latin typeface="AcadNusx" pitchFamily="2" charset="0"/>
              </a:rPr>
              <a:t>გაეროს ქალთა ორგანიზაცია პარტნიორებს უზრუნველყოფს დღგ-სგან განთავისუფლებით პროექტის თანხებით განხორციელებულ ფინანსურ საქმიანობაზე</a:t>
            </a: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320040" lvl="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0" indent="0" eaLnBrk="1" fontAlgn="auto" hangingPunct="1">
              <a:spcBef>
                <a:spcPts val="600"/>
              </a:spcBef>
              <a:spcAft>
                <a:spcPts val="0"/>
              </a:spcAft>
              <a:buClr>
                <a:srgbClr val="297FD5"/>
              </a:buClr>
              <a:buSzPct val="60000"/>
              <a:buNone/>
            </a:pPr>
            <a:endParaRPr lang="en-US" sz="2000" kern="1200" dirty="0">
              <a:solidFill>
                <a:prstClr val="black"/>
              </a:solidFill>
              <a:latin typeface="Calisto MT"/>
            </a:endParaRPr>
          </a:p>
          <a:p>
            <a:pPr marL="32004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a:spcBef>
                <a:spcPts val="0"/>
              </a:spcBef>
            </a:pPr>
            <a:endParaRPr lang="en-US" sz="1800" u="sng" dirty="0">
              <a:solidFill>
                <a:srgbClr val="002060"/>
              </a:solidFill>
            </a:endParaRPr>
          </a:p>
          <a:p>
            <a:pPr>
              <a:spcBef>
                <a:spcPts val="0"/>
              </a:spcBef>
            </a:pPr>
            <a:endParaRPr lang="en-US" sz="1800" dirty="0">
              <a:solidFill>
                <a:srgbClr val="002060"/>
              </a:solidFill>
            </a:endParaRPr>
          </a:p>
          <a:p>
            <a:pPr>
              <a:spcBef>
                <a:spcPts val="0"/>
              </a:spcBef>
            </a:pPr>
            <a:endParaRPr lang="en-US" sz="1800" dirty="0">
              <a:solidFill>
                <a:srgbClr val="002060"/>
              </a:solidFill>
            </a:endParaRPr>
          </a:p>
        </p:txBody>
      </p:sp>
    </p:spTree>
    <p:extLst>
      <p:ext uri="{BB962C8B-B14F-4D97-AF65-F5344CB8AC3E}">
        <p14:creationId xmlns:p14="http://schemas.microsoft.com/office/powerpoint/2010/main" val="13623922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199" y="76200"/>
            <a:ext cx="9007415" cy="774700"/>
          </a:xfrm>
        </p:spPr>
        <p:txBody>
          <a:bodyPr/>
          <a:lstStyle/>
          <a:p>
            <a:pPr algn="ctr"/>
            <a:r>
              <a:rPr lang="ka-GE" sz="2000" dirty="0">
                <a:latin typeface="AcadMtavr" pitchFamily="2" charset="0"/>
              </a:rPr>
              <a:t>პარტნიორებთან თანამშრომლობის ხელშეკრულება</a:t>
            </a:r>
            <a:endParaRPr lang="en-US" sz="2000" dirty="0">
              <a:latin typeface="AcadMtavr" pitchFamily="2" charset="0"/>
            </a:endParaRPr>
          </a:p>
        </p:txBody>
      </p:sp>
      <p:sp>
        <p:nvSpPr>
          <p:cNvPr id="4" name="Slide Number Placeholder 3"/>
          <p:cNvSpPr>
            <a:spLocks noGrp="1"/>
          </p:cNvSpPr>
          <p:nvPr>
            <p:ph type="sldNum" sz="quarter" idx="12"/>
          </p:nvPr>
        </p:nvSpPr>
        <p:spPr/>
        <p:txBody>
          <a:bodyPr/>
          <a:lstStyle/>
          <a:p>
            <a:pPr>
              <a:defRPr/>
            </a:pPr>
            <a:fld id="{6125C7EF-F9BB-4FAE-BA04-7B27300B7F4B}" type="slidenum">
              <a:rPr lang="en-US" smtClean="0"/>
              <a:pPr>
                <a:defRPr/>
              </a:pPr>
              <a:t>5</a:t>
            </a:fld>
            <a:endParaRPr lang="en-US" dirty="0"/>
          </a:p>
        </p:txBody>
      </p:sp>
      <p:sp>
        <p:nvSpPr>
          <p:cNvPr id="3" name="Content Placeholder 2"/>
          <p:cNvSpPr>
            <a:spLocks noGrp="1"/>
          </p:cNvSpPr>
          <p:nvPr>
            <p:ph idx="1"/>
          </p:nvPr>
        </p:nvSpPr>
        <p:spPr>
          <a:xfrm>
            <a:off x="295274" y="1047750"/>
            <a:ext cx="8315325" cy="5476875"/>
          </a:xfrm>
        </p:spPr>
        <p:txBody>
          <a:bodyPr/>
          <a:lstStyle/>
          <a:p>
            <a:pPr marL="0" indent="0" algn="just" eaLnBrk="1" fontAlgn="auto" hangingPunct="1">
              <a:spcBef>
                <a:spcPts val="600"/>
              </a:spcBef>
              <a:spcAft>
                <a:spcPts val="0"/>
              </a:spcAft>
              <a:buClr>
                <a:srgbClr val="297FD5"/>
              </a:buClr>
              <a:buSzPct val="60000"/>
              <a:buNone/>
            </a:pPr>
            <a:r>
              <a:rPr lang="ka-GE" sz="2000" b="1" u="sng" kern="1200" dirty="0">
                <a:solidFill>
                  <a:prstClr val="black"/>
                </a:solidFill>
                <a:latin typeface="AcadNusx" pitchFamily="2" charset="0"/>
              </a:rPr>
              <a:t>ფინანსური ანგარიშგება: </a:t>
            </a:r>
            <a:endParaRPr lang="en-US" sz="2000" b="1" u="sng" kern="1200" dirty="0">
              <a:solidFill>
                <a:prstClr val="black"/>
              </a:solidFill>
              <a:latin typeface="AcadNusx" pitchFamily="2" charset="0"/>
            </a:endParaRPr>
          </a:p>
          <a:p>
            <a:pPr marL="0" indent="0" algn="just" eaLnBrk="1" fontAlgn="auto" hangingPunct="1">
              <a:spcBef>
                <a:spcPts val="600"/>
              </a:spcBef>
              <a:spcAft>
                <a:spcPts val="0"/>
              </a:spcAft>
              <a:buClr>
                <a:srgbClr val="297FD5"/>
              </a:buClr>
              <a:buSzPct val="60000"/>
              <a:buNone/>
            </a:pPr>
            <a:endParaRPr lang="en-US" sz="2000" b="1" u="sng"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pPr>
            <a:r>
              <a:rPr lang="ka-GE" sz="1900" kern="1200" dirty="0">
                <a:solidFill>
                  <a:prstClr val="black"/>
                </a:solidFill>
                <a:latin typeface="AcadNusx" pitchFamily="2" charset="0"/>
              </a:rPr>
              <a:t>თანამშრომლობის ხელშეკრულებაში (1 წელზე მეტი) ბიუჯეტი გაწერილია დოლარში, თუმცა ავანსების გაცემა და შემდგომი ფინანსური ანგარიშგება მიმდინარეობს ეროვნულ ვალუტაში, გაეროს ოფიციალური გაცვლითი კურსის მიხედვით, ფინანსური ანგარიშის ფორმის</a:t>
            </a:r>
            <a:r>
              <a:rPr lang="en-US" sz="1900" kern="1200" dirty="0">
                <a:solidFill>
                  <a:prstClr val="black"/>
                </a:solidFill>
                <a:latin typeface="AcadNusx" pitchFamily="2" charset="0"/>
              </a:rPr>
              <a:t> </a:t>
            </a:r>
            <a:r>
              <a:rPr lang="ka-GE" sz="1900" kern="1200" dirty="0">
                <a:solidFill>
                  <a:prstClr val="black"/>
                </a:solidFill>
                <a:latin typeface="AcadNusx" pitchFamily="2" charset="0"/>
              </a:rPr>
              <a:t>(</a:t>
            </a:r>
            <a:r>
              <a:rPr lang="en-US" sz="1900" kern="1200" dirty="0">
                <a:solidFill>
                  <a:prstClr val="black"/>
                </a:solidFill>
                <a:latin typeface="Calisto MT"/>
              </a:rPr>
              <a:t>FACE</a:t>
            </a:r>
            <a:r>
              <a:rPr lang="ka-GE" sz="1900" kern="1200" dirty="0">
                <a:solidFill>
                  <a:prstClr val="black"/>
                </a:solidFill>
                <a:latin typeface="AcadNusx" pitchFamily="2" charset="0"/>
              </a:rPr>
              <a:t>)</a:t>
            </a:r>
            <a:r>
              <a:rPr lang="en-US" sz="1900" kern="1200" dirty="0">
                <a:solidFill>
                  <a:prstClr val="black"/>
                </a:solidFill>
                <a:latin typeface="AcadNusx" pitchFamily="2" charset="0"/>
              </a:rPr>
              <a:t> </a:t>
            </a:r>
            <a:r>
              <a:rPr lang="ka-GE" sz="1900" kern="1200" dirty="0">
                <a:solidFill>
                  <a:prstClr val="black"/>
                </a:solidFill>
                <a:latin typeface="AcadNusx" pitchFamily="2" charset="0"/>
              </a:rPr>
              <a:t>საფუძველზე</a:t>
            </a:r>
            <a:endParaRPr lang="en-US" sz="19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pPr>
            <a:r>
              <a:rPr lang="ka-GE" sz="1900" kern="1200" dirty="0">
                <a:solidFill>
                  <a:prstClr val="black"/>
                </a:solidFill>
                <a:latin typeface="AcadNusx" pitchFamily="2" charset="0"/>
              </a:rPr>
              <a:t>პარტნიორმა ფინანსური ანგარიში უნდა წარადგინოს ყოველი შემდგომი კვარტალის დასრულებიდან 20 დღის ვადაში (ხელშეკრულების დაწყების თარიღის მიხედვით)</a:t>
            </a:r>
            <a:endParaRPr lang="en-US" sz="19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pPr>
            <a:r>
              <a:rPr lang="ka-GE" sz="1900" kern="1200" dirty="0">
                <a:solidFill>
                  <a:prstClr val="black"/>
                </a:solidFill>
                <a:latin typeface="AcadNusx" pitchFamily="2" charset="0"/>
              </a:rPr>
              <a:t>პარტნიორი ითხოვს ავანსს ერთხელ 6 თვეში რა პერიოდშიც მოთხოვნილი თანხა უნდა იქნას სრულად ათვისებული</a:t>
            </a:r>
          </a:p>
          <a:p>
            <a:pPr algn="just" eaLnBrk="1" fontAlgn="auto" hangingPunct="1">
              <a:spcBef>
                <a:spcPts val="600"/>
              </a:spcBef>
              <a:spcAft>
                <a:spcPts val="0"/>
              </a:spcAft>
              <a:buClr>
                <a:srgbClr val="297FD5"/>
              </a:buClr>
              <a:buSzPct val="60000"/>
            </a:pPr>
            <a:r>
              <a:rPr lang="ka-GE" sz="1900" kern="1200" dirty="0">
                <a:solidFill>
                  <a:prstClr val="black"/>
                </a:solidFill>
                <a:latin typeface="AcadNusx" pitchFamily="2" charset="0"/>
              </a:rPr>
              <a:t>ახალი ავანსის მოთხოვნა შესაძლებელია მხოლოდ იმ პირობით, თუკი მიმდინარე ავანსის 80% არის სრულად გახარჯული. (გამონაკლისის სახით, დასაბუთებული ახსნა-განმარტების წარმოდგენის შემთხვევაში, შესაძლებელია ახალი ავანსის მოთხოვნა მიმდინარე ავანსის 70%-ის გახარჯვის შემთხვევაში) </a:t>
            </a: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320040" lvl="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0" indent="0" eaLnBrk="1" fontAlgn="auto" hangingPunct="1">
              <a:spcBef>
                <a:spcPts val="600"/>
              </a:spcBef>
              <a:spcAft>
                <a:spcPts val="0"/>
              </a:spcAft>
              <a:buClr>
                <a:srgbClr val="297FD5"/>
              </a:buClr>
              <a:buSzPct val="60000"/>
              <a:buNone/>
            </a:pPr>
            <a:endParaRPr lang="en-US" sz="2000" kern="1200" dirty="0">
              <a:solidFill>
                <a:prstClr val="black"/>
              </a:solidFill>
              <a:latin typeface="Calisto MT"/>
            </a:endParaRPr>
          </a:p>
          <a:p>
            <a:pPr marL="32004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a:spcBef>
                <a:spcPts val="0"/>
              </a:spcBef>
            </a:pPr>
            <a:endParaRPr lang="en-US" sz="1800" u="sng" dirty="0">
              <a:solidFill>
                <a:srgbClr val="002060"/>
              </a:solidFill>
            </a:endParaRPr>
          </a:p>
          <a:p>
            <a:pPr>
              <a:spcBef>
                <a:spcPts val="0"/>
              </a:spcBef>
            </a:pPr>
            <a:endParaRPr lang="en-US" sz="1800" dirty="0">
              <a:solidFill>
                <a:srgbClr val="002060"/>
              </a:solidFill>
            </a:endParaRPr>
          </a:p>
          <a:p>
            <a:pPr>
              <a:spcBef>
                <a:spcPts val="0"/>
              </a:spcBef>
            </a:pPr>
            <a:endParaRPr lang="en-US" sz="1800" dirty="0">
              <a:solidFill>
                <a:srgbClr val="002060"/>
              </a:solidFill>
            </a:endParaRPr>
          </a:p>
        </p:txBody>
      </p:sp>
    </p:spTree>
    <p:extLst>
      <p:ext uri="{BB962C8B-B14F-4D97-AF65-F5344CB8AC3E}">
        <p14:creationId xmlns:p14="http://schemas.microsoft.com/office/powerpoint/2010/main" val="210378161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199" y="76200"/>
            <a:ext cx="9007415" cy="774700"/>
          </a:xfrm>
        </p:spPr>
        <p:txBody>
          <a:bodyPr/>
          <a:lstStyle/>
          <a:p>
            <a:pPr algn="ctr"/>
            <a:r>
              <a:rPr lang="ka-GE" sz="2000" dirty="0">
                <a:latin typeface="AcadMtavr" pitchFamily="2" charset="0"/>
              </a:rPr>
              <a:t>პარტნიორებთან თანამშრომლობის ხელშეკრულება</a:t>
            </a:r>
            <a:endParaRPr lang="en-US" sz="2000" dirty="0">
              <a:latin typeface="AcadMtavr" pitchFamily="2" charset="0"/>
            </a:endParaRPr>
          </a:p>
        </p:txBody>
      </p:sp>
      <p:sp>
        <p:nvSpPr>
          <p:cNvPr id="4" name="Slide Number Placeholder 3"/>
          <p:cNvSpPr>
            <a:spLocks noGrp="1"/>
          </p:cNvSpPr>
          <p:nvPr>
            <p:ph type="sldNum" sz="quarter" idx="12"/>
          </p:nvPr>
        </p:nvSpPr>
        <p:spPr/>
        <p:txBody>
          <a:bodyPr/>
          <a:lstStyle/>
          <a:p>
            <a:pPr>
              <a:defRPr/>
            </a:pPr>
            <a:fld id="{6125C7EF-F9BB-4FAE-BA04-7B27300B7F4B}" type="slidenum">
              <a:rPr lang="en-US" smtClean="0"/>
              <a:pPr>
                <a:defRPr/>
              </a:pPr>
              <a:t>6</a:t>
            </a:fld>
            <a:endParaRPr lang="en-US" dirty="0"/>
          </a:p>
        </p:txBody>
      </p:sp>
      <p:sp>
        <p:nvSpPr>
          <p:cNvPr id="3" name="Content Placeholder 2"/>
          <p:cNvSpPr>
            <a:spLocks noGrp="1"/>
          </p:cNvSpPr>
          <p:nvPr>
            <p:ph idx="1"/>
          </p:nvPr>
        </p:nvSpPr>
        <p:spPr>
          <a:xfrm>
            <a:off x="295274" y="1047750"/>
            <a:ext cx="8315325" cy="5476875"/>
          </a:xfrm>
        </p:spPr>
        <p:txBody>
          <a:bodyPr/>
          <a:lstStyle/>
          <a:p>
            <a:pPr marL="0" indent="0" algn="just" eaLnBrk="1" fontAlgn="auto" hangingPunct="1">
              <a:spcBef>
                <a:spcPts val="600"/>
              </a:spcBef>
              <a:spcAft>
                <a:spcPts val="0"/>
              </a:spcAft>
              <a:buClr>
                <a:srgbClr val="297FD5"/>
              </a:buClr>
              <a:buSzPct val="60000"/>
              <a:buNone/>
            </a:pPr>
            <a:r>
              <a:rPr lang="ka-GE" sz="2000" b="1" u="sng" kern="1200" dirty="0">
                <a:solidFill>
                  <a:prstClr val="black"/>
                </a:solidFill>
                <a:latin typeface="AcadNusx" pitchFamily="2" charset="0"/>
              </a:rPr>
              <a:t>ფინანსური ანგარიშგება (გაგრძელება): </a:t>
            </a:r>
            <a:endParaRPr lang="en-US" sz="2000" b="1" u="sng"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pPr>
            <a:r>
              <a:rPr lang="ka-GE" sz="1900" kern="1200" dirty="0">
                <a:solidFill>
                  <a:prstClr val="black"/>
                </a:solidFill>
                <a:latin typeface="AcadNusx" pitchFamily="2" charset="0"/>
              </a:rPr>
              <a:t>პარტნიორმა, კვარტალური თხრობითი და ფინანსური ანგარიშების  სამუშაო ვერსიები უნდა წარუდგინოს  პროექტის მენეჯერსა და ასისტენტს ელექტრონულ ფორმატში. პარალელურად,  გამოგზავნილი უნდა იქნას ხარჯების დეტალური აღრიცხვის ნუსხა, ყოველი ხარჯის ამსახველ თანმხლებ პირველად ფინანსურ დოკუმენტაციასთან ერთად </a:t>
            </a:r>
            <a:r>
              <a:rPr lang="ka-GE" sz="1900" b="1" u="sng" kern="1200" dirty="0">
                <a:solidFill>
                  <a:prstClr val="black"/>
                </a:solidFill>
                <a:latin typeface="AcadNusx" pitchFamily="2" charset="0"/>
              </a:rPr>
              <a:t>(ორიგინალი საბუთები და შესაბამისი ასლები</a:t>
            </a:r>
            <a:r>
              <a:rPr lang="ka-GE" sz="19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endParaRPr lang="ka-GE" sz="19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pPr>
            <a:r>
              <a:rPr lang="ka-GE" sz="1900" kern="1200" dirty="0">
                <a:solidFill>
                  <a:prstClr val="black"/>
                </a:solidFill>
                <a:latin typeface="AcadNusx" pitchFamily="2" charset="0"/>
              </a:rPr>
              <a:t>გაეროს ქალთა ორგანიზაციის რეგულაციების მიხედვით, ფინანსური საბუთების </a:t>
            </a:r>
            <a:r>
              <a:rPr lang="ka-GE" sz="1900" b="1" u="sng" kern="1200" dirty="0">
                <a:solidFill>
                  <a:prstClr val="black"/>
                </a:solidFill>
                <a:latin typeface="AcadNusx" pitchFamily="2" charset="0"/>
              </a:rPr>
              <a:t>ხანდაზმულობის ვადა 5 წელიწადს შეადგენს</a:t>
            </a:r>
            <a:r>
              <a:rPr lang="ka-GE" sz="19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endParaRPr lang="en-US" sz="19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pPr>
            <a:r>
              <a:rPr lang="ka-GE" sz="1900" b="1" u="sng" kern="1200" dirty="0">
                <a:solidFill>
                  <a:srgbClr val="000000"/>
                </a:solidFill>
                <a:latin typeface="AcadNusx" pitchFamily="2" charset="0"/>
              </a:rPr>
              <a:t>თანხების გადატანა ბიუჯეტის ფარგლებში უნდა შეთანხმდეს პროექტის მენეჯერთან და არა ფინანსურ ან ადმინისტრაციულ პერსონალთან!</a:t>
            </a:r>
            <a:r>
              <a:rPr lang="ka-GE" sz="1900" b="1" u="sng" kern="1200" dirty="0">
                <a:solidFill>
                  <a:srgbClr val="FF0000"/>
                </a:solidFill>
                <a:latin typeface="AcadNusx" pitchFamily="2" charset="0"/>
              </a:rPr>
              <a:t> </a:t>
            </a:r>
            <a:r>
              <a:rPr lang="ka-GE" sz="1900" kern="1200" dirty="0">
                <a:solidFill>
                  <a:prstClr val="black"/>
                </a:solidFill>
                <a:latin typeface="AcadNusx" pitchFamily="2" charset="0"/>
              </a:rPr>
              <a:t>ბიუჯეტის მუხლებს შორის გადატანილი თანხა არ უნდა აღემატებოდეს იმ მუხლის მთლიანი ღირებულების 20%-ს, რომლიდანაც გადაგვაქვს ეს თანხა </a:t>
            </a:r>
            <a:endParaRPr lang="en-US" sz="1900" i="1"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endParaRPr lang="en-US" sz="2000" kern="1200" dirty="0">
              <a:solidFill>
                <a:prstClr val="black"/>
              </a:solidFill>
              <a:latin typeface="AcadNusx" pitchFamily="2" charset="0"/>
            </a:endParaRPr>
          </a:p>
          <a:p>
            <a:pPr marL="0" indent="0" algn="just" eaLnBrk="1" fontAlgn="auto" hangingPunct="1">
              <a:spcBef>
                <a:spcPts val="600"/>
              </a:spcBef>
              <a:spcAft>
                <a:spcPts val="0"/>
              </a:spcAft>
              <a:buClr>
                <a:srgbClr val="297FD5"/>
              </a:buClr>
              <a:buSzPct val="60000"/>
              <a:buNone/>
            </a:pP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320040" lvl="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0" indent="0" eaLnBrk="1" fontAlgn="auto" hangingPunct="1">
              <a:spcBef>
                <a:spcPts val="600"/>
              </a:spcBef>
              <a:spcAft>
                <a:spcPts val="0"/>
              </a:spcAft>
              <a:buClr>
                <a:srgbClr val="297FD5"/>
              </a:buClr>
              <a:buSzPct val="60000"/>
              <a:buNone/>
            </a:pPr>
            <a:endParaRPr lang="en-US" sz="2000" kern="1200" dirty="0">
              <a:solidFill>
                <a:prstClr val="black"/>
              </a:solidFill>
              <a:latin typeface="Calisto MT"/>
            </a:endParaRPr>
          </a:p>
          <a:p>
            <a:pPr marL="32004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a:spcBef>
                <a:spcPts val="0"/>
              </a:spcBef>
            </a:pPr>
            <a:endParaRPr lang="en-US" sz="1800" u="sng" dirty="0">
              <a:solidFill>
                <a:srgbClr val="002060"/>
              </a:solidFill>
            </a:endParaRPr>
          </a:p>
          <a:p>
            <a:pPr>
              <a:spcBef>
                <a:spcPts val="0"/>
              </a:spcBef>
            </a:pPr>
            <a:endParaRPr lang="en-US" sz="1800" dirty="0">
              <a:solidFill>
                <a:srgbClr val="002060"/>
              </a:solidFill>
            </a:endParaRPr>
          </a:p>
          <a:p>
            <a:pPr>
              <a:spcBef>
                <a:spcPts val="0"/>
              </a:spcBef>
            </a:pPr>
            <a:endParaRPr lang="en-US" sz="1800" dirty="0">
              <a:solidFill>
                <a:srgbClr val="002060"/>
              </a:solidFill>
            </a:endParaRPr>
          </a:p>
        </p:txBody>
      </p:sp>
    </p:spTree>
    <p:extLst>
      <p:ext uri="{BB962C8B-B14F-4D97-AF65-F5344CB8AC3E}">
        <p14:creationId xmlns:p14="http://schemas.microsoft.com/office/powerpoint/2010/main" val="10353981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199" y="76200"/>
            <a:ext cx="9007415" cy="774700"/>
          </a:xfrm>
        </p:spPr>
        <p:txBody>
          <a:bodyPr/>
          <a:lstStyle/>
          <a:p>
            <a:pPr algn="ctr"/>
            <a:r>
              <a:rPr lang="ka-GE" sz="2000" dirty="0">
                <a:latin typeface="AcadMtavr" pitchFamily="2" charset="0"/>
              </a:rPr>
              <a:t>პარტნიორებთან თანამშრომლობის ხელშეკრულება</a:t>
            </a:r>
            <a:endParaRPr lang="en-US" sz="2000" dirty="0">
              <a:latin typeface="AcadMtavr" pitchFamily="2" charset="0"/>
            </a:endParaRPr>
          </a:p>
        </p:txBody>
      </p:sp>
      <p:sp>
        <p:nvSpPr>
          <p:cNvPr id="4" name="Slide Number Placeholder 3"/>
          <p:cNvSpPr>
            <a:spLocks noGrp="1"/>
          </p:cNvSpPr>
          <p:nvPr>
            <p:ph type="sldNum" sz="quarter" idx="12"/>
          </p:nvPr>
        </p:nvSpPr>
        <p:spPr/>
        <p:txBody>
          <a:bodyPr/>
          <a:lstStyle/>
          <a:p>
            <a:pPr>
              <a:defRPr/>
            </a:pPr>
            <a:fld id="{6125C7EF-F9BB-4FAE-BA04-7B27300B7F4B}" type="slidenum">
              <a:rPr lang="en-US" smtClean="0"/>
              <a:pPr>
                <a:defRPr/>
              </a:pPr>
              <a:t>7</a:t>
            </a:fld>
            <a:endParaRPr lang="en-US" dirty="0"/>
          </a:p>
        </p:txBody>
      </p:sp>
      <p:sp>
        <p:nvSpPr>
          <p:cNvPr id="3" name="Content Placeholder 2"/>
          <p:cNvSpPr>
            <a:spLocks noGrp="1"/>
          </p:cNvSpPr>
          <p:nvPr>
            <p:ph idx="1"/>
          </p:nvPr>
        </p:nvSpPr>
        <p:spPr>
          <a:xfrm>
            <a:off x="295274" y="1047750"/>
            <a:ext cx="8315325" cy="5476875"/>
          </a:xfrm>
        </p:spPr>
        <p:txBody>
          <a:bodyPr/>
          <a:lstStyle/>
          <a:p>
            <a:pPr marL="0" indent="0">
              <a:buNone/>
            </a:pPr>
            <a:endParaRPr lang="en-US" sz="1800" dirty="0">
              <a:solidFill>
                <a:srgbClr val="002060"/>
              </a:solidFill>
            </a:endParaRPr>
          </a:p>
          <a:p>
            <a:pPr marL="0" indent="0" algn="just" eaLnBrk="1" fontAlgn="auto" hangingPunct="1">
              <a:spcBef>
                <a:spcPts val="600"/>
              </a:spcBef>
              <a:spcAft>
                <a:spcPts val="0"/>
              </a:spcAft>
              <a:buClr>
                <a:srgbClr val="297FD5"/>
              </a:buClr>
              <a:buSzPct val="60000"/>
              <a:buNone/>
            </a:pPr>
            <a:r>
              <a:rPr lang="ka-GE" sz="2000" b="1" u="sng" kern="1200" dirty="0">
                <a:solidFill>
                  <a:prstClr val="black"/>
                </a:solidFill>
                <a:latin typeface="AcadNusx" pitchFamily="2" charset="0"/>
              </a:rPr>
              <a:t>ანგარიში შესრულებულ საქმიანობაზე:</a:t>
            </a:r>
            <a:endParaRPr lang="en-US" sz="2000" b="1" u="sng" kern="1200" dirty="0">
              <a:solidFill>
                <a:prstClr val="black"/>
              </a:solidFill>
              <a:latin typeface="AcadNusx" pitchFamily="2" charset="0"/>
            </a:endParaRP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r>
              <a:rPr lang="ka-GE" sz="1900" kern="1200" dirty="0">
                <a:solidFill>
                  <a:prstClr val="black"/>
                </a:solidFill>
                <a:latin typeface="AcadNusx" pitchFamily="2" charset="0"/>
              </a:rPr>
              <a:t>კვარტალური ფინანსური ანგარიშის წარდგენისას, პარტნიორმა ასევე უნდა წარმოადგინოს შესრულებული საქმიანობების თხრობითი აღწერილობა (განხილული ფორმატის შესაბამისად)</a:t>
            </a:r>
            <a:endParaRPr lang="en-US" sz="1900" kern="1200" dirty="0">
              <a:solidFill>
                <a:prstClr val="black"/>
              </a:solidFill>
              <a:latin typeface="AcadNusx" pitchFamily="2" charset="0"/>
            </a:endParaRPr>
          </a:p>
          <a:p>
            <a:pPr marL="0" indent="0" algn="just" eaLnBrk="1" fontAlgn="auto" hangingPunct="1">
              <a:spcBef>
                <a:spcPts val="600"/>
              </a:spcBef>
              <a:spcAft>
                <a:spcPts val="0"/>
              </a:spcAft>
              <a:buClr>
                <a:srgbClr val="297FD5"/>
              </a:buClr>
              <a:buSzPct val="60000"/>
              <a:buNone/>
            </a:pPr>
            <a:endParaRPr lang="en-US" sz="19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r>
              <a:rPr lang="ka-GE" sz="1900" kern="1200" dirty="0">
                <a:solidFill>
                  <a:prstClr val="black"/>
                </a:solidFill>
                <a:latin typeface="AcadNusx" pitchFamily="2" charset="0"/>
              </a:rPr>
              <a:t>შესრულებული სამუშაოების აღწერილობა სრულად უნდა შეესაბამებოდეს თანმხლებ ფინანსურ ანგარიშში ასახულ ხარჯებს </a:t>
            </a: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320040" lvl="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0" indent="0" eaLnBrk="1" fontAlgn="auto" hangingPunct="1">
              <a:spcBef>
                <a:spcPts val="600"/>
              </a:spcBef>
              <a:spcAft>
                <a:spcPts val="0"/>
              </a:spcAft>
              <a:buClr>
                <a:srgbClr val="297FD5"/>
              </a:buClr>
              <a:buSzPct val="60000"/>
              <a:buNone/>
            </a:pPr>
            <a:endParaRPr lang="en-US" sz="2000" kern="1200" dirty="0">
              <a:solidFill>
                <a:prstClr val="black"/>
              </a:solidFill>
              <a:latin typeface="Calisto MT"/>
            </a:endParaRPr>
          </a:p>
          <a:p>
            <a:pPr marL="32004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a:spcBef>
                <a:spcPts val="0"/>
              </a:spcBef>
            </a:pPr>
            <a:endParaRPr lang="en-US" sz="1800" u="sng" dirty="0">
              <a:solidFill>
                <a:srgbClr val="002060"/>
              </a:solidFill>
            </a:endParaRPr>
          </a:p>
          <a:p>
            <a:pPr>
              <a:spcBef>
                <a:spcPts val="0"/>
              </a:spcBef>
            </a:pPr>
            <a:endParaRPr lang="en-US" sz="1800" dirty="0">
              <a:solidFill>
                <a:srgbClr val="002060"/>
              </a:solidFill>
            </a:endParaRPr>
          </a:p>
          <a:p>
            <a:pPr>
              <a:spcBef>
                <a:spcPts val="0"/>
              </a:spcBef>
            </a:pPr>
            <a:endParaRPr lang="en-US" sz="1800" dirty="0">
              <a:solidFill>
                <a:srgbClr val="002060"/>
              </a:solidFill>
            </a:endParaRPr>
          </a:p>
        </p:txBody>
      </p:sp>
    </p:spTree>
    <p:extLst>
      <p:ext uri="{BB962C8B-B14F-4D97-AF65-F5344CB8AC3E}">
        <p14:creationId xmlns:p14="http://schemas.microsoft.com/office/powerpoint/2010/main" val="422044895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199" y="76200"/>
            <a:ext cx="9007415" cy="774700"/>
          </a:xfrm>
        </p:spPr>
        <p:txBody>
          <a:bodyPr/>
          <a:lstStyle/>
          <a:p>
            <a:pPr algn="ctr"/>
            <a:r>
              <a:rPr lang="ka-GE" sz="2000" dirty="0">
                <a:latin typeface="AcadMtavr" pitchFamily="2" charset="0"/>
              </a:rPr>
              <a:t>პარტნიორებთან თანამშრომლობის ხელშეკრულება</a:t>
            </a:r>
            <a:endParaRPr lang="en-US" sz="2000" dirty="0">
              <a:latin typeface="AcadMtavr" pitchFamily="2" charset="0"/>
            </a:endParaRPr>
          </a:p>
        </p:txBody>
      </p:sp>
      <p:sp>
        <p:nvSpPr>
          <p:cNvPr id="4" name="Slide Number Placeholder 3"/>
          <p:cNvSpPr>
            <a:spLocks noGrp="1"/>
          </p:cNvSpPr>
          <p:nvPr>
            <p:ph type="sldNum" sz="quarter" idx="12"/>
          </p:nvPr>
        </p:nvSpPr>
        <p:spPr/>
        <p:txBody>
          <a:bodyPr/>
          <a:lstStyle/>
          <a:p>
            <a:pPr>
              <a:defRPr/>
            </a:pPr>
            <a:fld id="{6125C7EF-F9BB-4FAE-BA04-7B27300B7F4B}" type="slidenum">
              <a:rPr lang="en-US" smtClean="0"/>
              <a:pPr>
                <a:defRPr/>
              </a:pPr>
              <a:t>8</a:t>
            </a:fld>
            <a:endParaRPr lang="en-US" dirty="0"/>
          </a:p>
        </p:txBody>
      </p:sp>
      <p:sp>
        <p:nvSpPr>
          <p:cNvPr id="3" name="Content Placeholder 2"/>
          <p:cNvSpPr>
            <a:spLocks noGrp="1"/>
          </p:cNvSpPr>
          <p:nvPr>
            <p:ph idx="1"/>
          </p:nvPr>
        </p:nvSpPr>
        <p:spPr>
          <a:xfrm>
            <a:off x="295274" y="1047750"/>
            <a:ext cx="8315325" cy="5476875"/>
          </a:xfrm>
        </p:spPr>
        <p:txBody>
          <a:bodyPr/>
          <a:lstStyle/>
          <a:p>
            <a:pPr marL="0" indent="0">
              <a:buNone/>
            </a:pPr>
            <a:endParaRPr lang="en-US" sz="1800" dirty="0">
              <a:solidFill>
                <a:srgbClr val="002060"/>
              </a:solidFill>
            </a:endParaRPr>
          </a:p>
          <a:p>
            <a:pPr marL="0" indent="0" algn="just" eaLnBrk="1" fontAlgn="auto" hangingPunct="1">
              <a:spcBef>
                <a:spcPts val="600"/>
              </a:spcBef>
              <a:spcAft>
                <a:spcPts val="0"/>
              </a:spcAft>
              <a:buClr>
                <a:srgbClr val="297FD5"/>
              </a:buClr>
              <a:buSzPct val="60000"/>
              <a:buNone/>
            </a:pPr>
            <a:r>
              <a:rPr lang="ka-GE" sz="2000" b="1" u="sng" kern="1200" dirty="0">
                <a:solidFill>
                  <a:prstClr val="black"/>
                </a:solidFill>
                <a:latin typeface="AcadNusx" pitchFamily="2" charset="0"/>
              </a:rPr>
              <a:t>პარტნიორების აუდიტი:</a:t>
            </a: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r>
              <a:rPr lang="ka-GE" sz="1900" kern="1200" dirty="0">
                <a:solidFill>
                  <a:prstClr val="black"/>
                </a:solidFill>
                <a:latin typeface="AcadNusx" pitchFamily="2" charset="0"/>
              </a:rPr>
              <a:t>პარტნიორების შერჩევა შემოწმებისთვის ხდება გაეროს ქალთა ორგანიზაციის სათაო ოფისის მიერ და როგორც წესი, აუდიტი პარტნიორებს კონტრაქტის პერიოდში ერთხელ მაინც უტარდებათ</a:t>
            </a:r>
          </a:p>
          <a:p>
            <a:pPr marL="0" indent="0" algn="just" eaLnBrk="1" fontAlgn="auto" hangingPunct="1">
              <a:spcBef>
                <a:spcPts val="600"/>
              </a:spcBef>
              <a:spcAft>
                <a:spcPts val="0"/>
              </a:spcAft>
              <a:buClr>
                <a:srgbClr val="297FD5"/>
              </a:buClr>
              <a:buSzPct val="60000"/>
              <a:buNone/>
            </a:pPr>
            <a:endParaRPr lang="en-US" sz="19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r>
              <a:rPr lang="ka-GE" sz="1900" kern="1200" dirty="0">
                <a:solidFill>
                  <a:prstClr val="black"/>
                </a:solidFill>
                <a:latin typeface="AcadNusx" pitchFamily="2" charset="0"/>
              </a:rPr>
              <a:t>პარტნიორების აუდიტს ატარებს გაეროს ქალთა ორგანიზაციის მიერ დაქირავებული დამოუკიდებელი აუდიტორული კომპანია, ყოველი წლის მარტის თვეში (უმეტეს წილად)</a:t>
            </a:r>
          </a:p>
          <a:p>
            <a:pPr algn="just" eaLnBrk="1" fontAlgn="auto" hangingPunct="1">
              <a:spcBef>
                <a:spcPts val="600"/>
              </a:spcBef>
              <a:spcAft>
                <a:spcPts val="0"/>
              </a:spcAft>
              <a:buClr>
                <a:srgbClr val="297FD5"/>
              </a:buClr>
              <a:buSzPct val="60000"/>
              <a:buFont typeface="Arial" panose="020B0604020202020204" pitchFamily="34" charset="0"/>
              <a:buChar char="•"/>
            </a:pPr>
            <a:endParaRPr lang="en-US" sz="19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r>
              <a:rPr lang="ka-GE" sz="1900" kern="1200" dirty="0">
                <a:solidFill>
                  <a:prstClr val="black"/>
                </a:solidFill>
                <a:latin typeface="AcadNusx" pitchFamily="2" charset="0"/>
              </a:rPr>
              <a:t>აუდიტორული შემოწმების ჩატარებასთან დაკავშირებულ ყველა ხარჯს ფარავს გაეროს ქალთა ორგანიზაცია</a:t>
            </a:r>
            <a:endParaRPr lang="en-US" sz="1900" kern="1200" dirty="0">
              <a:solidFill>
                <a:prstClr val="black"/>
              </a:solidFill>
              <a:latin typeface="AcadNusx" pitchFamily="2" charset="0"/>
            </a:endParaRP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AcadNusx" pitchFamily="2" charset="0"/>
            </a:endParaRP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endParaRPr lang="en-US" sz="2000" kern="1200" dirty="0">
              <a:solidFill>
                <a:prstClr val="black"/>
              </a:solidFill>
              <a:latin typeface="AcadNusx" pitchFamily="2" charset="0"/>
            </a:endParaRPr>
          </a:p>
          <a:p>
            <a:pPr algn="just" eaLnBrk="1" fontAlgn="auto" hangingPunct="1">
              <a:spcBef>
                <a:spcPts val="600"/>
              </a:spcBef>
              <a:spcAft>
                <a:spcPts val="0"/>
              </a:spcAft>
              <a:buClr>
                <a:srgbClr val="297FD5"/>
              </a:buClr>
              <a:buSzPct val="60000"/>
              <a:buFont typeface="Arial" panose="020B0604020202020204" pitchFamily="34" charset="0"/>
              <a:buChar char="•"/>
            </a:pPr>
            <a:endParaRPr lang="en-US" sz="2000" kern="1200" dirty="0">
              <a:solidFill>
                <a:prstClr val="black"/>
              </a:solidFill>
              <a:latin typeface="AcadNusx" pitchFamily="2" charset="0"/>
            </a:endParaRPr>
          </a:p>
          <a:p>
            <a:pPr marL="0" indent="0" algn="just" eaLnBrk="1" fontAlgn="auto" hangingPunct="1">
              <a:spcBef>
                <a:spcPts val="600"/>
              </a:spcBef>
              <a:spcAft>
                <a:spcPts val="0"/>
              </a:spcAft>
              <a:buClr>
                <a:srgbClr val="297FD5"/>
              </a:buClr>
              <a:buSzPct val="60000"/>
              <a:buNone/>
            </a:pP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r>
              <a:rPr lang="en-US" sz="2000" kern="1200" dirty="0">
                <a:solidFill>
                  <a:prstClr val="black"/>
                </a:solidFill>
                <a:latin typeface="AcadNusx" pitchFamily="2" charset="0"/>
              </a:rPr>
              <a:t>	</a:t>
            </a:r>
          </a:p>
          <a:p>
            <a:pPr marL="0" indent="0" algn="just" eaLnBrk="1" fontAlgn="auto" hangingPunct="1">
              <a:spcBef>
                <a:spcPts val="600"/>
              </a:spcBef>
              <a:spcAft>
                <a:spcPts val="0"/>
              </a:spcAft>
              <a:buClr>
                <a:srgbClr val="297FD5"/>
              </a:buClr>
              <a:buSzPct val="60000"/>
              <a:buNone/>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b="1"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AcadNusx" pitchFamily="2" charset="0"/>
            </a:endParaRPr>
          </a:p>
          <a:p>
            <a:pPr marL="320040" indent="-320040" algn="just"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320040" lvl="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marL="0" indent="0" eaLnBrk="1" fontAlgn="auto" hangingPunct="1">
              <a:spcBef>
                <a:spcPts val="600"/>
              </a:spcBef>
              <a:spcAft>
                <a:spcPts val="0"/>
              </a:spcAft>
              <a:buClr>
                <a:srgbClr val="297FD5"/>
              </a:buClr>
              <a:buSzPct val="60000"/>
              <a:buNone/>
            </a:pPr>
            <a:endParaRPr lang="en-US" sz="2000" kern="1200" dirty="0">
              <a:solidFill>
                <a:prstClr val="black"/>
              </a:solidFill>
              <a:latin typeface="Calisto MT"/>
            </a:endParaRPr>
          </a:p>
          <a:p>
            <a:pPr marL="320040" indent="-320040" eaLnBrk="1" fontAlgn="auto" hangingPunct="1">
              <a:spcBef>
                <a:spcPts val="600"/>
              </a:spcBef>
              <a:spcAft>
                <a:spcPts val="0"/>
              </a:spcAft>
              <a:buClr>
                <a:srgbClr val="297FD5"/>
              </a:buClr>
              <a:buSzPct val="60000"/>
              <a:buFont typeface="Wingdings"/>
              <a:buChar char=""/>
            </a:pPr>
            <a:endParaRPr lang="en-US" sz="2000" kern="1200" dirty="0">
              <a:solidFill>
                <a:prstClr val="black"/>
              </a:solidFill>
              <a:latin typeface="Calisto MT"/>
            </a:endParaRPr>
          </a:p>
          <a:p>
            <a:pPr>
              <a:spcBef>
                <a:spcPts val="0"/>
              </a:spcBef>
            </a:pPr>
            <a:endParaRPr lang="en-US" sz="1800" u="sng" dirty="0">
              <a:solidFill>
                <a:srgbClr val="002060"/>
              </a:solidFill>
            </a:endParaRPr>
          </a:p>
          <a:p>
            <a:pPr>
              <a:spcBef>
                <a:spcPts val="0"/>
              </a:spcBef>
            </a:pPr>
            <a:endParaRPr lang="en-US" sz="1800" dirty="0">
              <a:solidFill>
                <a:srgbClr val="002060"/>
              </a:solidFill>
            </a:endParaRPr>
          </a:p>
          <a:p>
            <a:pPr>
              <a:spcBef>
                <a:spcPts val="0"/>
              </a:spcBef>
            </a:pPr>
            <a:endParaRPr lang="en-US" sz="1800" dirty="0">
              <a:solidFill>
                <a:srgbClr val="002060"/>
              </a:solidFill>
            </a:endParaRPr>
          </a:p>
        </p:txBody>
      </p:sp>
    </p:spTree>
    <p:extLst>
      <p:ext uri="{BB962C8B-B14F-4D97-AF65-F5344CB8AC3E}">
        <p14:creationId xmlns:p14="http://schemas.microsoft.com/office/powerpoint/2010/main" val="10601395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9" name="Content Placeholder 8">
            <a:extLst>
              <a:ext uri="{FF2B5EF4-FFF2-40B4-BE49-F238E27FC236}">
                <a16:creationId xmlns:a16="http://schemas.microsoft.com/office/drawing/2014/main" id="{0590D721-CAA0-410A-B085-40698CB25BE3}"/>
              </a:ext>
            </a:extLst>
          </p:cNvPr>
          <p:cNvGraphicFramePr>
            <a:graphicFrameLocks noGrp="1"/>
          </p:cNvGraphicFramePr>
          <p:nvPr>
            <p:ph sz="half" idx="2"/>
            <p:extLst/>
          </p:nvPr>
        </p:nvGraphicFramePr>
        <p:xfrm>
          <a:off x="302699" y="914401"/>
          <a:ext cx="8186960" cy="5767258"/>
        </p:xfrm>
        <a:graphic>
          <a:graphicData uri="http://schemas.openxmlformats.org/drawingml/2006/table">
            <a:tbl>
              <a:tblPr firstRow="1" bandRow="1">
                <a:tableStyleId>{5C22544A-7EE6-4342-B048-85BDC9FD1C3A}</a:tableStyleId>
              </a:tblPr>
              <a:tblGrid>
                <a:gridCol w="238883">
                  <a:extLst>
                    <a:ext uri="{9D8B030D-6E8A-4147-A177-3AD203B41FA5}">
                      <a16:colId xmlns:a16="http://schemas.microsoft.com/office/drawing/2014/main" val="3812659296"/>
                    </a:ext>
                  </a:extLst>
                </a:gridCol>
                <a:gridCol w="2954701">
                  <a:extLst>
                    <a:ext uri="{9D8B030D-6E8A-4147-A177-3AD203B41FA5}">
                      <a16:colId xmlns:a16="http://schemas.microsoft.com/office/drawing/2014/main" val="3339360801"/>
                    </a:ext>
                  </a:extLst>
                </a:gridCol>
                <a:gridCol w="2626488">
                  <a:extLst>
                    <a:ext uri="{9D8B030D-6E8A-4147-A177-3AD203B41FA5}">
                      <a16:colId xmlns:a16="http://schemas.microsoft.com/office/drawing/2014/main" val="3676618629"/>
                    </a:ext>
                  </a:extLst>
                </a:gridCol>
                <a:gridCol w="2366888">
                  <a:extLst>
                    <a:ext uri="{9D8B030D-6E8A-4147-A177-3AD203B41FA5}">
                      <a16:colId xmlns:a16="http://schemas.microsoft.com/office/drawing/2014/main" val="3376198561"/>
                    </a:ext>
                  </a:extLst>
                </a:gridCol>
              </a:tblGrid>
              <a:tr h="559487">
                <a:tc>
                  <a:txBody>
                    <a:bodyPr/>
                    <a:lstStyle/>
                    <a:p>
                      <a:endParaRPr lang="en-US" dirty="0"/>
                    </a:p>
                  </a:txBody>
                  <a:tcPr/>
                </a:tc>
                <a:tc>
                  <a:txBody>
                    <a:bodyPr/>
                    <a:lstStyle/>
                    <a:p>
                      <a:pPr algn="ctr"/>
                      <a:r>
                        <a:rPr lang="ka-GE" sz="1300" dirty="0">
                          <a:solidFill>
                            <a:schemeClr val="tx1"/>
                          </a:solidFill>
                        </a:rPr>
                        <a:t>ორგანიზაციის დასახელება</a:t>
                      </a:r>
                      <a:endParaRPr lang="en-US" sz="1300" dirty="0">
                        <a:solidFill>
                          <a:schemeClr val="tx1"/>
                        </a:solidFill>
                      </a:endParaRPr>
                    </a:p>
                  </a:txBody>
                  <a:tcPr/>
                </a:tc>
                <a:tc>
                  <a:txBody>
                    <a:bodyPr/>
                    <a:lstStyle/>
                    <a:p>
                      <a:r>
                        <a:rPr lang="ka-GE" sz="1300" dirty="0">
                          <a:solidFill>
                            <a:schemeClr val="tx1"/>
                          </a:solidFill>
                        </a:rPr>
                        <a:t>საკონტაქტო პირი ფინანსურ საკითხებზე</a:t>
                      </a:r>
                      <a:endParaRPr lang="en-US" sz="130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ka-GE" sz="1300" dirty="0">
                          <a:solidFill>
                            <a:schemeClr val="tx1"/>
                          </a:solidFill>
                        </a:rPr>
                        <a:t>საკონტაქტო პირი პროგრამულ საკითხებზე</a:t>
                      </a:r>
                      <a:endParaRPr lang="en-US" sz="1300" dirty="0">
                        <a:solidFill>
                          <a:schemeClr val="tx1"/>
                        </a:solidFill>
                      </a:endParaRPr>
                    </a:p>
                    <a:p>
                      <a:endParaRPr lang="en-US" sz="1300" dirty="0"/>
                    </a:p>
                  </a:txBody>
                  <a:tcPr/>
                </a:tc>
                <a:extLst>
                  <a:ext uri="{0D108BD9-81ED-4DB2-BD59-A6C34878D82A}">
                    <a16:rowId xmlns:a16="http://schemas.microsoft.com/office/drawing/2014/main" val="1179289681"/>
                  </a:ext>
                </a:extLst>
              </a:tr>
              <a:tr h="348126">
                <a:tc>
                  <a:txBody>
                    <a:bodyPr/>
                    <a:lstStyle/>
                    <a:p>
                      <a:r>
                        <a:rPr lang="ka-GE" sz="1200" dirty="0"/>
                        <a:t>1</a:t>
                      </a:r>
                      <a:endParaRPr lang="en-US" sz="1200"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ka-GE" sz="1100" b="0" i="0" kern="1200" dirty="0">
                          <a:solidFill>
                            <a:schemeClr val="dk1"/>
                          </a:solidFill>
                          <a:effectLst/>
                          <a:latin typeface="+mn-lt"/>
                          <a:ea typeface="+mn-ea"/>
                          <a:cs typeface="+mn-cs"/>
                        </a:rPr>
                        <a:t>საქართველოს ქალთა დასაქმების ხელშემწყობი ასოციაცია „ამაგდარი“</a:t>
                      </a:r>
                      <a:endParaRPr lang="en-US" sz="1100" b="0" dirty="0"/>
                    </a:p>
                  </a:txBody>
                  <a:tcPr/>
                </a:tc>
                <a:tc rowSpan="6">
                  <a:txBody>
                    <a:bodyPr/>
                    <a:lstStyle/>
                    <a:p>
                      <a:endParaRPr lang="ka-GE" sz="1100" dirty="0"/>
                    </a:p>
                    <a:p>
                      <a:endParaRPr lang="ka-GE" sz="1100" dirty="0"/>
                    </a:p>
                    <a:p>
                      <a:endParaRPr lang="ka-GE" sz="1100" dirty="0"/>
                    </a:p>
                    <a:p>
                      <a:r>
                        <a:rPr lang="ka-GE" sz="1100" dirty="0"/>
                        <a:t>ქეთი გოგიავა</a:t>
                      </a:r>
                    </a:p>
                    <a:p>
                      <a:r>
                        <a:rPr lang="en-US" sz="1100" dirty="0">
                          <a:hlinkClick r:id="rId2"/>
                        </a:rPr>
                        <a:t>keti.Gogiava@unwomen.org</a:t>
                      </a:r>
                      <a:endParaRPr lang="en-US" sz="1100" dirty="0"/>
                    </a:p>
                    <a:p>
                      <a:endParaRPr lang="ka-GE" sz="1100" dirty="0"/>
                    </a:p>
                    <a:p>
                      <a:endParaRPr lang="en-US" sz="1100" dirty="0"/>
                    </a:p>
                  </a:txBody>
                  <a:tcPr/>
                </a:tc>
                <a:tc rowSpan="6">
                  <a:txBody>
                    <a:bodyPr/>
                    <a:lstStyle/>
                    <a:p>
                      <a:endParaRPr lang="en-US" sz="1100" dirty="0"/>
                    </a:p>
                    <a:p>
                      <a:endParaRPr lang="en-US" sz="1100" dirty="0"/>
                    </a:p>
                    <a:p>
                      <a:endParaRPr lang="en-US" sz="1100" dirty="0"/>
                    </a:p>
                    <a:p>
                      <a:r>
                        <a:rPr lang="ka-GE" sz="1100" dirty="0"/>
                        <a:t>ირინა ჯაფარიძე</a:t>
                      </a:r>
                      <a:endParaRPr lang="en-US" sz="1100" dirty="0"/>
                    </a:p>
                    <a:p>
                      <a:r>
                        <a:rPr lang="en-US" sz="1100" dirty="0">
                          <a:hlinkClick r:id="rId3"/>
                        </a:rPr>
                        <a:t>irina.japharidze@unwomen.org</a:t>
                      </a:r>
                      <a:endParaRPr lang="en-US" sz="1100" dirty="0"/>
                    </a:p>
                    <a:p>
                      <a:endParaRPr lang="en-US" sz="1100" dirty="0"/>
                    </a:p>
                    <a:p>
                      <a:endParaRPr lang="en-US" sz="1100" dirty="0"/>
                    </a:p>
                  </a:txBody>
                  <a:tcPr/>
                </a:tc>
                <a:extLst>
                  <a:ext uri="{0D108BD9-81ED-4DB2-BD59-A6C34878D82A}">
                    <a16:rowId xmlns:a16="http://schemas.microsoft.com/office/drawing/2014/main" val="1180900014"/>
                  </a:ext>
                </a:extLst>
              </a:tr>
              <a:tr h="313874">
                <a:tc>
                  <a:txBody>
                    <a:bodyPr/>
                    <a:lstStyle/>
                    <a:p>
                      <a:r>
                        <a:rPr lang="ka-GE" sz="1100" dirty="0"/>
                        <a:t>2</a:t>
                      </a:r>
                      <a:endParaRPr lang="en-US" sz="1100" dirty="0"/>
                    </a:p>
                  </a:txBody>
                  <a:tcPr/>
                </a:tc>
                <a:tc>
                  <a:txBody>
                    <a:bodyPr/>
                    <a:lstStyle/>
                    <a:p>
                      <a:r>
                        <a:rPr lang="ka-GE" sz="1100" b="0" i="0" kern="1200" dirty="0">
                          <a:solidFill>
                            <a:schemeClr val="dk1"/>
                          </a:solidFill>
                          <a:effectLst/>
                          <a:latin typeface="+mn-lt"/>
                          <a:ea typeface="+mn-ea"/>
                          <a:cs typeface="+mn-cs"/>
                        </a:rPr>
                        <a:t>ძალადობისგან დაცვის ეროვნული ქსელი</a:t>
                      </a:r>
                      <a:endParaRPr lang="en-US" sz="1100" b="0" i="0" kern="1200" dirty="0">
                        <a:solidFill>
                          <a:schemeClr val="dk1"/>
                        </a:solidFill>
                        <a:effectLst/>
                        <a:latin typeface="+mn-lt"/>
                        <a:ea typeface="+mn-ea"/>
                        <a:cs typeface="+mn-cs"/>
                      </a:endParaRPr>
                    </a:p>
                  </a:txBody>
                  <a:tcPr/>
                </a:tc>
                <a:tc vMerge="1">
                  <a:txBody>
                    <a:bodyPr/>
                    <a:lstStyle/>
                    <a:p>
                      <a:endParaRPr lang="en-US" dirty="0"/>
                    </a:p>
                  </a:txBody>
                  <a:tcPr/>
                </a:tc>
                <a:tc vMerge="1">
                  <a:txBody>
                    <a:bodyPr/>
                    <a:lstStyle/>
                    <a:p>
                      <a:endParaRPr lang="en-US" dirty="0"/>
                    </a:p>
                  </a:txBody>
                  <a:tcPr/>
                </a:tc>
                <a:extLst>
                  <a:ext uri="{0D108BD9-81ED-4DB2-BD59-A6C34878D82A}">
                    <a16:rowId xmlns:a16="http://schemas.microsoft.com/office/drawing/2014/main" val="2529757445"/>
                  </a:ext>
                </a:extLst>
              </a:tr>
              <a:tr h="211362">
                <a:tc>
                  <a:txBody>
                    <a:bodyPr/>
                    <a:lstStyle/>
                    <a:p>
                      <a:r>
                        <a:rPr lang="ka-GE" sz="1100" kern="1200" dirty="0">
                          <a:solidFill>
                            <a:schemeClr val="dk1"/>
                          </a:solidFill>
                          <a:latin typeface="+mn-lt"/>
                          <a:ea typeface="+mn-ea"/>
                          <a:cs typeface="+mn-cs"/>
                        </a:rPr>
                        <a:t>3</a:t>
                      </a:r>
                      <a:endParaRPr lang="en-US" sz="1100" kern="1200" dirty="0">
                        <a:solidFill>
                          <a:schemeClr val="dk1"/>
                        </a:solidFill>
                        <a:latin typeface="+mn-lt"/>
                        <a:ea typeface="+mn-ea"/>
                        <a:cs typeface="+mn-cs"/>
                      </a:endParaRPr>
                    </a:p>
                  </a:txBody>
                  <a:tcPr/>
                </a:tc>
                <a:tc>
                  <a:txBody>
                    <a:bodyPr/>
                    <a:lstStyle/>
                    <a:p>
                      <a:r>
                        <a:rPr lang="ka-GE" sz="1100" b="0" i="0" kern="1200" dirty="0">
                          <a:solidFill>
                            <a:schemeClr val="dk1"/>
                          </a:solidFill>
                          <a:effectLst/>
                          <a:latin typeface="+mn-lt"/>
                          <a:ea typeface="+mn-ea"/>
                          <a:cs typeface="+mn-cs"/>
                        </a:rPr>
                        <a:t>საქართველოს ადვოკატთა ასოციაცია</a:t>
                      </a:r>
                      <a:endParaRPr lang="en-US" sz="1100" b="0" i="0" kern="1200" dirty="0">
                        <a:solidFill>
                          <a:schemeClr val="dk1"/>
                        </a:solidFill>
                        <a:effectLst/>
                        <a:latin typeface="+mn-lt"/>
                        <a:ea typeface="+mn-ea"/>
                        <a:cs typeface="+mn-cs"/>
                      </a:endParaRPr>
                    </a:p>
                  </a:txBody>
                  <a:tcPr/>
                </a:tc>
                <a:tc vMerge="1">
                  <a:txBody>
                    <a:bodyPr/>
                    <a:lstStyle/>
                    <a:p>
                      <a:endParaRPr lang="en-US" dirty="0"/>
                    </a:p>
                  </a:txBody>
                  <a:tcPr/>
                </a:tc>
                <a:tc vMerge="1">
                  <a:txBody>
                    <a:bodyPr/>
                    <a:lstStyle/>
                    <a:p>
                      <a:endParaRPr lang="en-US" dirty="0"/>
                    </a:p>
                  </a:txBody>
                  <a:tcPr/>
                </a:tc>
                <a:extLst>
                  <a:ext uri="{0D108BD9-81ED-4DB2-BD59-A6C34878D82A}">
                    <a16:rowId xmlns:a16="http://schemas.microsoft.com/office/drawing/2014/main" val="3447920534"/>
                  </a:ext>
                </a:extLst>
              </a:tr>
              <a:tr h="211362">
                <a:tc>
                  <a:txBody>
                    <a:bodyPr/>
                    <a:lstStyle/>
                    <a:p>
                      <a:r>
                        <a:rPr lang="ka-GE" sz="1100" kern="1200" dirty="0">
                          <a:solidFill>
                            <a:schemeClr val="dk1"/>
                          </a:solidFill>
                          <a:latin typeface="+mn-lt"/>
                          <a:ea typeface="+mn-ea"/>
                          <a:cs typeface="+mn-cs"/>
                        </a:rPr>
                        <a:t>4</a:t>
                      </a:r>
                      <a:endParaRPr lang="en-US" sz="1100" kern="1200" dirty="0">
                        <a:solidFill>
                          <a:schemeClr val="dk1"/>
                        </a:solidFill>
                        <a:latin typeface="+mn-lt"/>
                        <a:ea typeface="+mn-ea"/>
                        <a:cs typeface="+mn-cs"/>
                      </a:endParaRPr>
                    </a:p>
                  </a:txBody>
                  <a:tcPr/>
                </a:tc>
                <a:tc>
                  <a:txBody>
                    <a:bodyPr/>
                    <a:lstStyle/>
                    <a:p>
                      <a:r>
                        <a:rPr lang="ka-GE" sz="1100" b="0" i="0" kern="1200" dirty="0">
                          <a:solidFill>
                            <a:schemeClr val="dk1"/>
                          </a:solidFill>
                          <a:effectLst/>
                          <a:latin typeface="+mn-lt"/>
                          <a:ea typeface="+mn-ea"/>
                          <a:cs typeface="+mn-cs"/>
                        </a:rPr>
                        <a:t>საქართველოს რაგბის კავშირი</a:t>
                      </a:r>
                      <a:endParaRPr lang="en-US" sz="1100" b="0" i="0" kern="1200" dirty="0">
                        <a:solidFill>
                          <a:schemeClr val="dk1"/>
                        </a:solidFill>
                        <a:effectLst/>
                        <a:latin typeface="+mn-lt"/>
                        <a:ea typeface="+mn-ea"/>
                        <a:cs typeface="+mn-cs"/>
                      </a:endParaRPr>
                    </a:p>
                  </a:txBody>
                  <a:tcPr/>
                </a:tc>
                <a:tc vMerge="1">
                  <a:txBody>
                    <a:bodyPr/>
                    <a:lstStyle/>
                    <a:p>
                      <a:endParaRPr lang="en-US" dirty="0"/>
                    </a:p>
                  </a:txBody>
                  <a:tcPr/>
                </a:tc>
                <a:tc vMerge="1">
                  <a:txBody>
                    <a:bodyPr/>
                    <a:lstStyle/>
                    <a:p>
                      <a:endParaRPr lang="en-US" dirty="0"/>
                    </a:p>
                  </a:txBody>
                  <a:tcPr/>
                </a:tc>
                <a:extLst>
                  <a:ext uri="{0D108BD9-81ED-4DB2-BD59-A6C34878D82A}">
                    <a16:rowId xmlns:a16="http://schemas.microsoft.com/office/drawing/2014/main" val="3469109946"/>
                  </a:ext>
                </a:extLst>
              </a:tr>
              <a:tr h="348126">
                <a:tc>
                  <a:txBody>
                    <a:bodyPr/>
                    <a:lstStyle/>
                    <a:p>
                      <a:r>
                        <a:rPr lang="ka-GE" sz="1100" kern="1200" dirty="0">
                          <a:solidFill>
                            <a:schemeClr val="dk1"/>
                          </a:solidFill>
                          <a:latin typeface="+mn-lt"/>
                          <a:ea typeface="+mn-ea"/>
                          <a:cs typeface="+mn-cs"/>
                        </a:rPr>
                        <a:t>5</a:t>
                      </a:r>
                      <a:endParaRPr lang="en-US" sz="1100" kern="1200" dirty="0">
                        <a:solidFill>
                          <a:schemeClr val="dk1"/>
                        </a:solidFill>
                        <a:latin typeface="+mn-lt"/>
                        <a:ea typeface="+mn-ea"/>
                        <a:cs typeface="+mn-cs"/>
                      </a:endParaRPr>
                    </a:p>
                  </a:txBody>
                  <a:tcPr/>
                </a:tc>
                <a:tc>
                  <a:txBody>
                    <a:bodyPr/>
                    <a:lstStyle/>
                    <a:p>
                      <a:r>
                        <a:rPr lang="ka-GE" sz="1100" b="0" i="0" kern="1200" dirty="0">
                          <a:solidFill>
                            <a:schemeClr val="dk1"/>
                          </a:solidFill>
                          <a:effectLst/>
                          <a:latin typeface="+mn-lt"/>
                          <a:ea typeface="+mn-ea"/>
                          <a:cs typeface="+mn-cs"/>
                        </a:rPr>
                        <a:t>კახეთის რეგიონალური განვითარების ფონდი</a:t>
                      </a:r>
                      <a:endParaRPr lang="en-US" sz="1100" b="0" i="0" kern="1200" dirty="0">
                        <a:solidFill>
                          <a:schemeClr val="dk1"/>
                        </a:solidFill>
                        <a:effectLst/>
                        <a:latin typeface="+mn-lt"/>
                        <a:ea typeface="+mn-ea"/>
                        <a:cs typeface="+mn-cs"/>
                      </a:endParaRPr>
                    </a:p>
                  </a:txBody>
                  <a:tcPr/>
                </a:tc>
                <a:tc vMerge="1">
                  <a:txBody>
                    <a:bodyPr/>
                    <a:lstStyle/>
                    <a:p>
                      <a:endParaRPr lang="en-US" dirty="0"/>
                    </a:p>
                  </a:txBody>
                  <a:tcPr/>
                </a:tc>
                <a:tc vMerge="1">
                  <a:txBody>
                    <a:bodyPr/>
                    <a:lstStyle/>
                    <a:p>
                      <a:endParaRPr lang="en-US" dirty="0"/>
                    </a:p>
                  </a:txBody>
                  <a:tcPr/>
                </a:tc>
                <a:extLst>
                  <a:ext uri="{0D108BD9-81ED-4DB2-BD59-A6C34878D82A}">
                    <a16:rowId xmlns:a16="http://schemas.microsoft.com/office/drawing/2014/main" val="520079510"/>
                  </a:ext>
                </a:extLst>
              </a:tr>
              <a:tr h="439424">
                <a:tc>
                  <a:txBody>
                    <a:bodyPr/>
                    <a:lstStyle/>
                    <a:p>
                      <a:r>
                        <a:rPr lang="ka-GE" sz="1100" kern="1200" dirty="0">
                          <a:solidFill>
                            <a:schemeClr val="dk1"/>
                          </a:solidFill>
                          <a:latin typeface="+mn-lt"/>
                          <a:ea typeface="+mn-ea"/>
                          <a:cs typeface="+mn-cs"/>
                        </a:rPr>
                        <a:t>6</a:t>
                      </a:r>
                      <a:endParaRPr lang="en-US" sz="1100" kern="1200" dirty="0">
                        <a:solidFill>
                          <a:schemeClr val="dk1"/>
                        </a:solidFill>
                        <a:latin typeface="+mn-lt"/>
                        <a:ea typeface="+mn-ea"/>
                        <a:cs typeface="+mn-cs"/>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ka-GE" sz="1100" b="0" i="0" kern="1200" dirty="0">
                          <a:solidFill>
                            <a:schemeClr val="dk1"/>
                          </a:solidFill>
                          <a:effectLst/>
                          <a:latin typeface="+mn-lt"/>
                          <a:ea typeface="+mn-ea"/>
                          <a:cs typeface="+mn-cs"/>
                        </a:rPr>
                        <a:t>ქალთა საკონსულტაციო ცენტრი სახლი</a:t>
                      </a:r>
                      <a:endParaRPr lang="en-US" sz="1100" b="0" i="0" kern="1200" dirty="0">
                        <a:solidFill>
                          <a:schemeClr val="dk1"/>
                        </a:solidFill>
                        <a:effectLst/>
                        <a:latin typeface="+mn-lt"/>
                        <a:ea typeface="+mn-ea"/>
                        <a:cs typeface="+mn-cs"/>
                      </a:endParaRPr>
                    </a:p>
                  </a:txBody>
                  <a:tcPr/>
                </a:tc>
                <a:tc vMerge="1">
                  <a:txBody>
                    <a:bodyPr/>
                    <a:lstStyle/>
                    <a:p>
                      <a:endParaRPr lang="en-US" dirty="0"/>
                    </a:p>
                  </a:txBody>
                  <a:tcPr/>
                </a:tc>
                <a:tc vMerge="1">
                  <a:txBody>
                    <a:bodyPr/>
                    <a:lstStyle/>
                    <a:p>
                      <a:endParaRPr lang="en-US" dirty="0"/>
                    </a:p>
                  </a:txBody>
                  <a:tcPr/>
                </a:tc>
                <a:extLst>
                  <a:ext uri="{0D108BD9-81ED-4DB2-BD59-A6C34878D82A}">
                    <a16:rowId xmlns:a16="http://schemas.microsoft.com/office/drawing/2014/main" val="669316289"/>
                  </a:ext>
                </a:extLst>
              </a:tr>
              <a:tr h="1031944">
                <a:tc>
                  <a:txBody>
                    <a:bodyPr/>
                    <a:lstStyle/>
                    <a:p>
                      <a:r>
                        <a:rPr lang="ka-GE" sz="1100" kern="1200" dirty="0">
                          <a:solidFill>
                            <a:schemeClr val="dk1"/>
                          </a:solidFill>
                          <a:latin typeface="+mn-lt"/>
                          <a:ea typeface="+mn-ea"/>
                          <a:cs typeface="+mn-cs"/>
                        </a:rPr>
                        <a:t>7</a:t>
                      </a:r>
                      <a:endParaRPr lang="en-US" sz="1100" kern="1200" dirty="0">
                        <a:solidFill>
                          <a:schemeClr val="dk1"/>
                        </a:solidFill>
                        <a:latin typeface="+mn-lt"/>
                        <a:ea typeface="+mn-ea"/>
                        <a:cs typeface="+mn-cs"/>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ka-GE" sz="1100" b="0" i="0" kern="1200" dirty="0">
                          <a:solidFill>
                            <a:schemeClr val="dk1"/>
                          </a:solidFill>
                          <a:effectLst/>
                          <a:latin typeface="+mn-lt"/>
                          <a:ea typeface="+mn-ea"/>
                          <a:cs typeface="+mn-cs"/>
                        </a:rPr>
                        <a:t>საქართველოს სახალხო დამცველი</a:t>
                      </a:r>
                      <a:endParaRPr lang="en-US" sz="1100" b="0" i="0" kern="1200" dirty="0">
                        <a:solidFill>
                          <a:schemeClr val="dk1"/>
                        </a:solidFill>
                        <a:effectLst/>
                        <a:latin typeface="+mn-lt"/>
                        <a:ea typeface="+mn-ea"/>
                        <a:cs typeface="+mn-cs"/>
                      </a:endParaRPr>
                    </a:p>
                  </a:txBody>
                  <a:tcPr/>
                </a:tc>
                <a:tc>
                  <a:txBody>
                    <a:bodyPr/>
                    <a:lstStyle/>
                    <a:p>
                      <a:r>
                        <a:rPr lang="ka-GE" sz="1100" dirty="0"/>
                        <a:t>ქეთი გოგიავა</a:t>
                      </a:r>
                    </a:p>
                    <a:p>
                      <a:r>
                        <a:rPr lang="en-US" sz="1100" dirty="0">
                          <a:hlinkClick r:id="rId2"/>
                        </a:rPr>
                        <a:t>keti.Gogiava@unwomen.org</a:t>
                      </a:r>
                      <a:endParaRPr lang="en-US" sz="1100" dirty="0"/>
                    </a:p>
                    <a:p>
                      <a:endParaRPr lang="en-US" sz="1100" dirty="0"/>
                    </a:p>
                    <a:p>
                      <a:r>
                        <a:rPr lang="ka-GE" sz="1100" dirty="0"/>
                        <a:t>დავით სამუნაშვილი</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100" dirty="0">
                          <a:hlinkClick r:id="rId4"/>
                        </a:rPr>
                        <a:t>david.samunashvili@unwomen.org</a:t>
                      </a:r>
                      <a:endParaRPr lang="en-US" sz="1100" dirty="0"/>
                    </a:p>
                    <a:p>
                      <a:endParaRPr lang="ka-GE" sz="1100" dirty="0"/>
                    </a:p>
                    <a:p>
                      <a:endParaRPr lang="en-US" sz="1100" dirty="0"/>
                    </a:p>
                  </a:txBody>
                  <a:tcPr/>
                </a:tc>
                <a:tc>
                  <a:txBody>
                    <a:bodyPr/>
                    <a:lstStyle/>
                    <a:p>
                      <a:r>
                        <a:rPr lang="ka-GE" sz="1100" dirty="0"/>
                        <a:t>ირინა ჯაფარიძე</a:t>
                      </a:r>
                      <a:endParaRPr lang="en-US" sz="1100" dirty="0"/>
                    </a:p>
                    <a:p>
                      <a:r>
                        <a:rPr lang="en-US" sz="1100" dirty="0">
                          <a:hlinkClick r:id="rId3"/>
                        </a:rPr>
                        <a:t>irina.japharidze@unwomen.org</a:t>
                      </a:r>
                      <a:endParaRPr lang="en-US" sz="1100" dirty="0"/>
                    </a:p>
                    <a:p>
                      <a:endParaRPr lang="en-US" sz="1100" dirty="0"/>
                    </a:p>
                    <a:p>
                      <a:r>
                        <a:rPr lang="ka-GE" sz="1100" dirty="0"/>
                        <a:t>თამარ ვაშაკიძე</a:t>
                      </a:r>
                    </a:p>
                    <a:p>
                      <a:r>
                        <a:rPr lang="en-US" sz="1100" dirty="0">
                          <a:hlinkClick r:id="rId5"/>
                        </a:rPr>
                        <a:t>tamar.vashakidze@unwomen.org</a:t>
                      </a:r>
                      <a:endParaRPr lang="en-US" sz="1100" dirty="0"/>
                    </a:p>
                    <a:p>
                      <a:endParaRPr lang="en-US" sz="1100" dirty="0"/>
                    </a:p>
                  </a:txBody>
                  <a:tcPr/>
                </a:tc>
                <a:extLst>
                  <a:ext uri="{0D108BD9-81ED-4DB2-BD59-A6C34878D82A}">
                    <a16:rowId xmlns:a16="http://schemas.microsoft.com/office/drawing/2014/main" val="1083227462"/>
                  </a:ext>
                </a:extLst>
              </a:tr>
              <a:tr h="895180">
                <a:tc>
                  <a:txBody>
                    <a:bodyPr/>
                    <a:lstStyle/>
                    <a:p>
                      <a:r>
                        <a:rPr lang="ka-GE" sz="1100" kern="1200" dirty="0">
                          <a:solidFill>
                            <a:schemeClr val="dk1"/>
                          </a:solidFill>
                          <a:latin typeface="+mn-lt"/>
                          <a:ea typeface="+mn-ea"/>
                          <a:cs typeface="+mn-cs"/>
                        </a:rPr>
                        <a:t>8</a:t>
                      </a:r>
                      <a:endParaRPr lang="en-US" sz="1100" kern="1200" dirty="0">
                        <a:solidFill>
                          <a:schemeClr val="dk1"/>
                        </a:solidFill>
                        <a:latin typeface="+mn-lt"/>
                        <a:ea typeface="+mn-ea"/>
                        <a:cs typeface="+mn-cs"/>
                      </a:endParaRPr>
                    </a:p>
                  </a:txBody>
                  <a:tcPr/>
                </a:tc>
                <a:tc>
                  <a:txBody>
                    <a:bodyPr/>
                    <a:lstStyle/>
                    <a:p>
                      <a:r>
                        <a:rPr lang="ka-GE" sz="1100" b="0" i="0" kern="1200" dirty="0">
                          <a:solidFill>
                            <a:schemeClr val="dk1"/>
                          </a:solidFill>
                          <a:effectLst/>
                          <a:latin typeface="+mn-lt"/>
                          <a:ea typeface="+mn-ea"/>
                          <a:cs typeface="+mn-cs"/>
                        </a:rPr>
                        <a:t>ადამიანით ვაჭრობის (ტრეფიკინგის) მსხვერპლთა, დაზარალებულთა დაცვისა და დახმარების სახელმწიფო ფონდი</a:t>
                      </a:r>
                      <a:endParaRPr lang="en-US" sz="1100" b="0" i="0" kern="1200" dirty="0">
                        <a:solidFill>
                          <a:schemeClr val="dk1"/>
                        </a:solidFill>
                        <a:effectLst/>
                        <a:latin typeface="+mn-lt"/>
                        <a:ea typeface="+mn-ea"/>
                        <a:cs typeface="+mn-cs"/>
                      </a:endParaRPr>
                    </a:p>
                  </a:txBody>
                  <a:tcPr/>
                </a:tc>
                <a:tc>
                  <a:txBody>
                    <a:bodyPr/>
                    <a:lstStyle/>
                    <a:p>
                      <a:r>
                        <a:rPr lang="ka-GE" sz="1100" dirty="0"/>
                        <a:t>ქეთი გოგიავა</a:t>
                      </a:r>
                    </a:p>
                    <a:p>
                      <a:r>
                        <a:rPr lang="en-US" sz="1100" dirty="0">
                          <a:hlinkClick r:id="rId2"/>
                        </a:rPr>
                        <a:t>keti.Gogiava@unwomen.org</a:t>
                      </a:r>
                      <a:endParaRPr lang="en-US" sz="1100" dirty="0"/>
                    </a:p>
                    <a:p>
                      <a:endParaRPr lang="en-US" sz="1100" dirty="0"/>
                    </a:p>
                    <a:p>
                      <a:r>
                        <a:rPr lang="ka-GE" sz="1100" dirty="0"/>
                        <a:t>დავით სამუნაშვილი</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100" dirty="0">
                          <a:hlinkClick r:id="rId4"/>
                        </a:rPr>
                        <a:t>david.samunashvili@unwomen.org</a:t>
                      </a:r>
                      <a:endParaRPr lang="en-US" sz="1100" dirty="0"/>
                    </a:p>
                    <a:p>
                      <a:endParaRPr lang="ka-GE" sz="1100" dirty="0"/>
                    </a:p>
                  </a:txBody>
                  <a:tcPr/>
                </a:tc>
                <a:tc>
                  <a:txBody>
                    <a:bodyPr/>
                    <a:lstStyle/>
                    <a:p>
                      <a:r>
                        <a:rPr lang="ka-GE" sz="1100" dirty="0"/>
                        <a:t>ირინა ჯაფარიძე</a:t>
                      </a:r>
                      <a:endParaRPr lang="en-US" sz="1100" dirty="0"/>
                    </a:p>
                    <a:p>
                      <a:r>
                        <a:rPr lang="en-US" sz="1100" dirty="0">
                          <a:hlinkClick r:id="rId3"/>
                        </a:rPr>
                        <a:t>irina.japharidze@unwomen.org</a:t>
                      </a:r>
                      <a:endParaRPr lang="en-US" sz="1100" dirty="0"/>
                    </a:p>
                    <a:p>
                      <a:endParaRPr lang="en-US" sz="1100" dirty="0"/>
                    </a:p>
                    <a:p>
                      <a:r>
                        <a:rPr lang="ka-GE" sz="1100" dirty="0"/>
                        <a:t>თამარ ვაშაკიძე</a:t>
                      </a:r>
                    </a:p>
                    <a:p>
                      <a:r>
                        <a:rPr lang="en-US" sz="1100" dirty="0">
                          <a:hlinkClick r:id="rId5"/>
                        </a:rPr>
                        <a:t>tamar.vashakidze@unwomen.org</a:t>
                      </a:r>
                      <a:endParaRPr lang="en-US" sz="1100" dirty="0"/>
                    </a:p>
                  </a:txBody>
                  <a:tcPr/>
                </a:tc>
                <a:extLst>
                  <a:ext uri="{0D108BD9-81ED-4DB2-BD59-A6C34878D82A}">
                    <a16:rowId xmlns:a16="http://schemas.microsoft.com/office/drawing/2014/main" val="673487632"/>
                  </a:ext>
                </a:extLst>
              </a:tr>
              <a:tr h="484889">
                <a:tc>
                  <a:txBody>
                    <a:bodyPr/>
                    <a:lstStyle/>
                    <a:p>
                      <a:r>
                        <a:rPr lang="en-US" sz="1100" kern="1200" dirty="0">
                          <a:solidFill>
                            <a:schemeClr val="dk1"/>
                          </a:solidFill>
                          <a:latin typeface="+mn-lt"/>
                          <a:ea typeface="+mn-ea"/>
                          <a:cs typeface="+mn-cs"/>
                        </a:rPr>
                        <a:t>9</a:t>
                      </a:r>
                    </a:p>
                  </a:txBody>
                  <a:tcPr/>
                </a:tc>
                <a:tc>
                  <a:txBody>
                    <a:bodyPr/>
                    <a:lstStyle/>
                    <a:p>
                      <a:r>
                        <a:rPr lang="ka-GE" sz="1100" dirty="0"/>
                        <a:t>სიდა - სამოქალაქო განვითარების სააგენტო</a:t>
                      </a:r>
                      <a:endParaRPr lang="en-US" sz="1100" b="0" i="0" kern="1200" dirty="0">
                        <a:solidFill>
                          <a:schemeClr val="dk1"/>
                        </a:solidFill>
                        <a:effectLst/>
                        <a:latin typeface="+mn-lt"/>
                        <a:ea typeface="+mn-ea"/>
                        <a:cs typeface="+mn-cs"/>
                      </a:endParaRPr>
                    </a:p>
                  </a:txBody>
                  <a:tcPr/>
                </a:tc>
                <a:tc>
                  <a:txBody>
                    <a:bodyPr/>
                    <a:lstStyle/>
                    <a:p>
                      <a:r>
                        <a:rPr lang="ka-GE" sz="1100" kern="1200" dirty="0">
                          <a:solidFill>
                            <a:schemeClr val="dk1"/>
                          </a:solidFill>
                          <a:latin typeface="+mn-lt"/>
                          <a:ea typeface="+mn-ea"/>
                          <a:cs typeface="+mn-cs"/>
                        </a:rPr>
                        <a:t>ნინო დარჩიაშვილი</a:t>
                      </a:r>
                    </a:p>
                    <a:p>
                      <a:r>
                        <a:rPr lang="en-US" sz="1100" kern="1200" dirty="0">
                          <a:solidFill>
                            <a:schemeClr val="dk1"/>
                          </a:solidFill>
                          <a:latin typeface="+mn-lt"/>
                          <a:ea typeface="+mn-ea"/>
                          <a:cs typeface="+mn-cs"/>
                          <a:hlinkClick r:id="rId6"/>
                        </a:rPr>
                        <a:t>nino.darchiashvili@unwomen.org</a:t>
                      </a:r>
                      <a:endParaRPr lang="en-US" sz="1100" kern="1200" dirty="0">
                        <a:solidFill>
                          <a:schemeClr val="dk1"/>
                        </a:solidFill>
                        <a:latin typeface="+mn-lt"/>
                        <a:ea typeface="+mn-ea"/>
                        <a:cs typeface="+mn-cs"/>
                      </a:endParaRPr>
                    </a:p>
                    <a:p>
                      <a:endParaRPr lang="en-US" sz="1100" dirty="0"/>
                    </a:p>
                  </a:txBody>
                  <a:tcPr/>
                </a:tc>
                <a:tc>
                  <a:txBody>
                    <a:bodyPr/>
                    <a:lstStyle/>
                    <a:p>
                      <a:r>
                        <a:rPr lang="ka-GE" sz="1100" dirty="0"/>
                        <a:t>ანა ფაშალიშვილი</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100" kern="1200" dirty="0">
                          <a:solidFill>
                            <a:schemeClr val="dk1"/>
                          </a:solidFill>
                          <a:latin typeface="+mn-lt"/>
                          <a:ea typeface="+mn-ea"/>
                          <a:cs typeface="+mn-cs"/>
                          <a:hlinkClick r:id="rId7"/>
                        </a:rPr>
                        <a:t>ana.pashalishvili@unwomen.org</a:t>
                      </a:r>
                      <a:endParaRPr lang="en-US" sz="1100" kern="1200" dirty="0">
                        <a:solidFill>
                          <a:schemeClr val="dk1"/>
                        </a:solidFill>
                        <a:latin typeface="+mn-lt"/>
                        <a:ea typeface="+mn-ea"/>
                        <a:cs typeface="+mn-cs"/>
                      </a:endParaRPr>
                    </a:p>
                    <a:p>
                      <a:endParaRPr lang="en-US" sz="1100" dirty="0"/>
                    </a:p>
                  </a:txBody>
                  <a:tcPr/>
                </a:tc>
                <a:extLst>
                  <a:ext uri="{0D108BD9-81ED-4DB2-BD59-A6C34878D82A}">
                    <a16:rowId xmlns:a16="http://schemas.microsoft.com/office/drawing/2014/main" val="2122281726"/>
                  </a:ext>
                </a:extLst>
              </a:tr>
            </a:tbl>
          </a:graphicData>
        </a:graphic>
      </p:graphicFrame>
    </p:spTree>
    <p:extLst>
      <p:ext uri="{BB962C8B-B14F-4D97-AF65-F5344CB8AC3E}">
        <p14:creationId xmlns:p14="http://schemas.microsoft.com/office/powerpoint/2010/main" val="2415235315"/>
      </p:ext>
    </p:extLst>
  </p:cSld>
  <p:clrMapOvr>
    <a:masterClrMapping/>
  </p:clrMapOvr>
</p:sld>
</file>

<file path=ppt/theme/theme1.xml><?xml version="1.0" encoding="utf-8"?>
<a:theme xmlns:a="http://schemas.openxmlformats.org/drawingml/2006/main" name="MCT">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Trebuchet MS"/>
        <a:ea typeface=""/>
        <a:cs typeface=""/>
      </a:majorFont>
      <a:minorFont>
        <a:latin typeface="Trebuchet M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2700" cap="flat" cmpd="sng" algn="ctr">
          <a:solidFill>
            <a:srgbClr val="FF6600"/>
          </a:solidFill>
          <a:prstDash val="solid"/>
          <a:round/>
          <a:headEnd type="none" w="med" len="med"/>
          <a:tailEnd type="none" w="med" len="med"/>
        </a:ln>
        <a:effectLst>
          <a:outerShdw dist="107763" dir="2700000" algn="ctr" rotWithShape="0">
            <a:schemeClr val="bg2">
              <a:alpha val="50000"/>
            </a:schemeClr>
          </a:outerShdw>
        </a:effec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bg1"/>
        </a:solidFill>
        <a:ln w="12700" cap="flat" cmpd="sng" algn="ctr">
          <a:solidFill>
            <a:srgbClr val="FF6600"/>
          </a:solidFill>
          <a:prstDash val="solid"/>
          <a:round/>
          <a:headEnd type="none" w="med" len="med"/>
          <a:tailEnd type="none" w="med" len="med"/>
        </a:ln>
        <a:effectLst>
          <a:outerShdw dist="107763" dir="2700000" algn="ctr" rotWithShape="0">
            <a:schemeClr val="bg2">
              <a:alpha val="50000"/>
            </a:schemeClr>
          </a:outerShdw>
        </a:effec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Websio_x0020_Document_x0020_Preview xmlns="56adb953-e64c-42d5-ac56-00c87ad1b741" xsi:nil="true"/>
    <_dlc_DocId xmlns="56adb953-e64c-42d5-ac56-00c87ad1b741">UNWOMEN-1178-43</_dlc_DocId>
    <_dlc_DocIdUrl xmlns="56adb953-e64c-42d5-ac56-00c87ad1b741">
      <Url>https://intra.unwomen.org/management/Finance/_layouts/DocIdRedir.aspx?ID=UNWOMEN-1178-43</Url>
      <Description>UNWOMEN-1178-43</Description>
    </_dlc_DocIdUrl>
    <Category xmlns="82ef4323-36e9-47f9-9a43-9559af922623">Training for Field Offices</Category>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1067DCBB1209E045A53FAADFFEB16FB5" ma:contentTypeVersion="5" ma:contentTypeDescription="Create a new document." ma:contentTypeScope="" ma:versionID="90b64b33919fef8286f7712f363fe97c">
  <xsd:schema xmlns:xsd="http://www.w3.org/2001/XMLSchema" xmlns:xs="http://www.w3.org/2001/XMLSchema" xmlns:p="http://schemas.microsoft.com/office/2006/metadata/properties" xmlns:ns2="56adb953-e64c-42d5-ac56-00c87ad1b741" xmlns:ns3="82ef4323-36e9-47f9-9a43-9559af922623" targetNamespace="http://schemas.microsoft.com/office/2006/metadata/properties" ma:root="true" ma:fieldsID="f5c8c6776c43498fd9eee725d7b97490" ns2:_="" ns3:_="">
    <xsd:import namespace="56adb953-e64c-42d5-ac56-00c87ad1b741"/>
    <xsd:import namespace="82ef4323-36e9-47f9-9a43-9559af922623"/>
    <xsd:element name="properties">
      <xsd:complexType>
        <xsd:sequence>
          <xsd:element name="documentManagement">
            <xsd:complexType>
              <xsd:all>
                <xsd:element ref="ns2:_dlc_DocId" minOccurs="0"/>
                <xsd:element ref="ns2:_dlc_DocIdUrl" minOccurs="0"/>
                <xsd:element ref="ns2:_dlc_DocIdPersistId" minOccurs="0"/>
                <xsd:element ref="ns2:Websio_x0020_Document_x0020_Preview" minOccurs="0"/>
                <xsd:element ref="ns3:Category"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56adb953-e64c-42d5-ac56-00c87ad1b741" elementFormDefault="qualified">
    <xsd:import namespace="http://schemas.microsoft.com/office/2006/documentManagement/types"/>
    <xsd:import namespace="http://schemas.microsoft.com/office/infopath/2007/PartnerControls"/>
    <xsd:element name="_dlc_DocId" ma:index="8" nillable="true" ma:displayName="Document ID Value" ma:description="The value of the document ID assigned to this item." ma:internalName="_dlc_DocId" ma:readOnly="true">
      <xsd:simpleType>
        <xsd:restriction base="dms:Text"/>
      </xsd:simpleType>
    </xsd:element>
    <xsd:element name="_dlc_DocIdUrl" ma:index="9" nillable="true" ma:displayName="Document ID" ma:description="Permanent link to this document."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10" nillable="true" ma:displayName="Persist ID" ma:description="Keep ID on add." ma:hidden="true" ma:internalName="_dlc_DocIdPersistId" ma:readOnly="true">
      <xsd:simpleType>
        <xsd:restriction base="dms:Boolean"/>
      </xsd:simpleType>
    </xsd:element>
    <xsd:element name="Websio_x0020_Document_x0020_Preview" ma:index="11" nillable="true" ma:displayName="Websio Document Preview" ma:hidden="true" ma:internalName="Websio_x0020_Document_x0020_Preview">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82ef4323-36e9-47f9-9a43-9559af922623" elementFormDefault="qualified">
    <xsd:import namespace="http://schemas.microsoft.com/office/2006/documentManagement/types"/>
    <xsd:import namespace="http://schemas.microsoft.com/office/infopath/2007/PartnerControls"/>
    <xsd:element name="Category" ma:index="12" nillable="true" ma:displayName="Category" ma:default="IPSAS" ma:format="Dropdown" ma:internalName="Category">
      <xsd:simpleType>
        <xsd:restriction base="dms:Choice">
          <xsd:enumeration value="IPSAS"/>
          <xsd:enumeration value="Training for HQ"/>
          <xsd:enumeration value="Training for Field Offices"/>
          <xsd:enumeration value="Regional Workshop Oct-Nov 2013"/>
          <xsd:enumeration value="Regional Training Material"/>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4.xml><?xml version="1.0" encoding="utf-8"?>
<?mso-contentType ?>
<spe:Receivers xmlns:spe="http://schemas.microsoft.com/sharepoint/events">
  <Receiver>
    <Name>Document ID Generator</Name>
    <Synchronization>Synchronous</Synchronization>
    <Type>10001</Type>
    <SequenceNumber>1000</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10002</Type>
    <SequenceNumber>1001</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10004</Type>
    <SequenceNumber>1002</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10006</Type>
    <SequenceNumber>1003</SequenceNumber>
    <Assembly>Microsoft.Office.DocumentManagement, Version=14.0.0.0, Culture=neutral, PublicKeyToken=71e9bce111e9429c</Assembly>
    <Class>Microsoft.Office.DocumentManagement.Internal.DocIdHandler</Class>
    <Data/>
    <Filter/>
  </Receiver>
</spe:Receivers>
</file>

<file path=customXml/itemProps1.xml><?xml version="1.0" encoding="utf-8"?>
<ds:datastoreItem xmlns:ds="http://schemas.openxmlformats.org/officeDocument/2006/customXml" ds:itemID="{E49C1748-2764-42B7-ABD8-F92F6DA2D42E}">
  <ds:schemaRefs>
    <ds:schemaRef ds:uri="http://schemas.microsoft.com/sharepoint/v3/contenttype/forms"/>
  </ds:schemaRefs>
</ds:datastoreItem>
</file>

<file path=customXml/itemProps2.xml><?xml version="1.0" encoding="utf-8"?>
<ds:datastoreItem xmlns:ds="http://schemas.openxmlformats.org/officeDocument/2006/customXml" ds:itemID="{F2F4BDBF-EE08-47B9-B83C-55CE22A482DB}">
  <ds:schemaRefs>
    <ds:schemaRef ds:uri="http://purl.org/dc/dcmitype/"/>
    <ds:schemaRef ds:uri="http://schemas.microsoft.com/office/infopath/2007/PartnerControls"/>
    <ds:schemaRef ds:uri="56adb953-e64c-42d5-ac56-00c87ad1b741"/>
    <ds:schemaRef ds:uri="http://purl.org/dc/elements/1.1/"/>
    <ds:schemaRef ds:uri="http://schemas.microsoft.com/office/2006/metadata/properties"/>
    <ds:schemaRef ds:uri="http://schemas.microsoft.com/office/2006/documentManagement/types"/>
    <ds:schemaRef ds:uri="http://purl.org/dc/terms/"/>
    <ds:schemaRef ds:uri="http://schemas.openxmlformats.org/package/2006/metadata/core-properties"/>
    <ds:schemaRef ds:uri="82ef4323-36e9-47f9-9a43-9559af922623"/>
    <ds:schemaRef ds:uri="http://www.w3.org/XML/1998/namespace"/>
  </ds:schemaRefs>
</ds:datastoreItem>
</file>

<file path=customXml/itemProps3.xml><?xml version="1.0" encoding="utf-8"?>
<ds:datastoreItem xmlns:ds="http://schemas.openxmlformats.org/officeDocument/2006/customXml" ds:itemID="{50D60456-396B-496D-A34C-A9825EC5D1CC}">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56adb953-e64c-42d5-ac56-00c87ad1b741"/>
    <ds:schemaRef ds:uri="82ef4323-36e9-47f9-9a43-9559af92262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4.xml><?xml version="1.0" encoding="utf-8"?>
<ds:datastoreItem xmlns:ds="http://schemas.openxmlformats.org/officeDocument/2006/customXml" ds:itemID="{3DBCC808-4387-45BD-A12A-78701CC9FA47}">
  <ds:schemaRefs>
    <ds:schemaRef ds:uri="http://schemas.microsoft.com/sharepoint/events"/>
  </ds:schemaRefs>
</ds:datastoreItem>
</file>

<file path=docProps/app.xml><?xml version="1.0" encoding="utf-8"?>
<Properties xmlns="http://schemas.openxmlformats.org/officeDocument/2006/extended-properties" xmlns:vt="http://schemas.openxmlformats.org/officeDocument/2006/docPropsVTypes">
  <Template>MCT</Template>
  <TotalTime>12362</TotalTime>
  <Words>668</Words>
  <Application>Microsoft Office PowerPoint</Application>
  <PresentationFormat>On-screen Show (4:3)</PresentationFormat>
  <Paragraphs>188</Paragraphs>
  <Slides>10</Slides>
  <Notes>6</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10</vt:i4>
      </vt:variant>
    </vt:vector>
  </HeadingPairs>
  <TitlesOfParts>
    <vt:vector size="18" baseType="lpstr">
      <vt:lpstr>AcadMtavr</vt:lpstr>
      <vt:lpstr>AcadNusx</vt:lpstr>
      <vt:lpstr>Arial</vt:lpstr>
      <vt:lpstr>Calibri</vt:lpstr>
      <vt:lpstr>Calisto MT</vt:lpstr>
      <vt:lpstr>Trebuchet MS</vt:lpstr>
      <vt:lpstr>Wingdings</vt:lpstr>
      <vt:lpstr>MCT</vt:lpstr>
      <vt:lpstr>PowerPoint Presentation</vt:lpstr>
      <vt:lpstr>პარტნიორებთან თანამშრომლობის ხელშეკრულება</vt:lpstr>
      <vt:lpstr>პარტნიორებთან თანამშრომლობის ხელშეკრულება</vt:lpstr>
      <vt:lpstr>პარტნიორებთან თანამშრომლობის ხელშეკრულება</vt:lpstr>
      <vt:lpstr>პარტნიორებთან თანამშრომლობის ხელშეკრულება</vt:lpstr>
      <vt:lpstr>პარტნიორებთან თანამშრომლობის ხელშეკრულება</vt:lpstr>
      <vt:lpstr>პარტნიორებთან თანამშრომლობის ხელშეკრულება</vt:lpstr>
      <vt:lpstr>პარტნიორებთან თანამშრომლობის ხელშეკრულება</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Cash Advances to Partners</dc:title>
  <dc:subject>IPSAS</dc:subject>
  <dc:creator>Bwalya Chilufya</dc:creator>
  <cp:keywords>IPSAS</cp:keywords>
  <cp:lastModifiedBy>Irina Bagrationi</cp:lastModifiedBy>
  <cp:revision>911</cp:revision>
  <cp:lastPrinted>2016-04-22T12:12:26Z</cp:lastPrinted>
  <dcterms:created xsi:type="dcterms:W3CDTF">2013-01-24T01:38:04Z</dcterms:created>
  <dcterms:modified xsi:type="dcterms:W3CDTF">2018-02-08T08:08:47Z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0x0101001067DCBB1209E045A53FAADFFEB16FB5</vt:lpwstr>
  </property>
  <property fmtid="{D5CDD505-2E9C-101B-9397-08002B2CF9AE}" pid="3" name="_dlc_DocIdItemGuid">
    <vt:lpwstr>ca9675d2-3b0d-48a3-a8ee-14828f5c0d0d</vt:lpwstr>
  </property>
  <property fmtid="{D5CDD505-2E9C-101B-9397-08002B2CF9AE}" pid="4" name="Order">
    <vt:r8>2600</vt:r8>
  </property>
</Properties>
</file>